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333" r:id="rId3"/>
    <p:sldId id="344" r:id="rId4"/>
    <p:sldId id="342" r:id="rId5"/>
    <p:sldId id="343" r:id="rId6"/>
    <p:sldId id="345" r:id="rId7"/>
    <p:sldId id="346" r:id="rId8"/>
    <p:sldId id="347" r:id="rId9"/>
    <p:sldId id="348" r:id="rId10"/>
    <p:sldId id="349" r:id="rId11"/>
  </p:sldIdLst>
  <p:sldSz cx="12190413" cy="6859588"/>
  <p:notesSz cx="6858000" cy="9144000"/>
  <p:custDataLst>
    <p:tags r:id="rId13"/>
  </p:custDataLst>
  <p:defaultTextStyle>
    <a:defPPr>
      <a:defRPr lang="es-CO"/>
    </a:defPPr>
    <a:lvl1pPr marL="0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44251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88502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632753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17700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721254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265505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809756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354007" algn="l" defTabSz="1088502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1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A5162"/>
    <a:srgbClr val="009B86"/>
    <a:srgbClr val="006D74"/>
    <a:srgbClr val="00A5A4"/>
    <a:srgbClr val="9BBB59"/>
    <a:srgbClr val="13A28B"/>
    <a:srgbClr val="0098A4"/>
    <a:srgbClr val="3AC4B7"/>
    <a:srgbClr val="FFFFFF"/>
    <a:srgbClr val="F2F2F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853" autoAdjust="0"/>
    <p:restoredTop sz="94660"/>
  </p:normalViewPr>
  <p:slideViewPr>
    <p:cSldViewPr>
      <p:cViewPr varScale="1">
        <p:scale>
          <a:sx n="68" d="100"/>
          <a:sy n="68" d="100"/>
        </p:scale>
        <p:origin x="822" y="60"/>
      </p:cViewPr>
      <p:guideLst>
        <p:guide orient="horz" pos="2161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E52117-1CDE-49C9-AA8B-8CDFB8F7102C}" type="datetimeFigureOut">
              <a:rPr lang="es-CO" smtClean="0"/>
              <a:t>5/05/2023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28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D7F857-95B7-4AF3-BC02-B0F4E65BDEE8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109669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D7F857-95B7-4AF3-BC02-B0F4E65BDEE8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426907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97426122"/>
      </p:ext>
    </p:extLst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83657605"/>
      </p:ext>
    </p:extLst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9214900"/>
      </p:ext>
    </p:extLst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47504926"/>
      </p:ext>
    </p:extLst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78318578"/>
      </p:ext>
    </p:extLst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01984410"/>
      </p:ext>
    </p:extLst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0214189"/>
      </p:ext>
    </p:extLst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23520719"/>
      </p:ext>
    </p:extLst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4308727"/>
      </p:ext>
    </p:extLst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3750377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2875443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1164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defTabSz="1088502" rtl="0" eaLnBrk="1" latinLnBrk="0" hangingPunct="1">
        <a:spcBef>
          <a:spcPct val="0"/>
        </a:spcBef>
        <a:buNone/>
        <a:defRPr sz="5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08188" indent="-408188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3800" kern="1200">
          <a:solidFill>
            <a:schemeClr val="tx1"/>
          </a:solidFill>
          <a:latin typeface="+mn-lt"/>
          <a:ea typeface="+mn-ea"/>
          <a:cs typeface="+mn-cs"/>
        </a:defRPr>
      </a:lvl1pPr>
      <a:lvl2pPr marL="884408" indent="-340157" algn="l" defTabSz="1088502" rtl="0" eaLnBrk="1" latinLnBrk="0" hangingPunct="1">
        <a:spcBef>
          <a:spcPct val="20000"/>
        </a:spcBef>
        <a:buFont typeface="Arial" panose="020B0604020202020204" pitchFamily="34" charset="0"/>
        <a:buChar char="–"/>
        <a:defRPr sz="3300" kern="1200">
          <a:solidFill>
            <a:schemeClr val="tx1"/>
          </a:solidFill>
          <a:latin typeface="+mn-lt"/>
          <a:ea typeface="+mn-ea"/>
          <a:cs typeface="+mn-cs"/>
        </a:defRPr>
      </a:lvl2pPr>
      <a:lvl3pPr marL="1360627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3pPr>
      <a:lvl4pPr marL="1904878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49129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»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993380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537631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081882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626132" indent="-272125" algn="l" defTabSz="1088502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44251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88502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32753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17700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721254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265505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809756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354007" algn="l" defTabSz="1088502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241DEDA-E2F1-05E9-44CD-CE9BC8C0361A}"/>
              </a:ext>
            </a:extLst>
          </p:cNvPr>
          <p:cNvSpPr txBox="1"/>
          <p:nvPr/>
        </p:nvSpPr>
        <p:spPr>
          <a:xfrm>
            <a:off x="982638" y="1690856"/>
            <a:ext cx="9577063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>
                <a:solidFill>
                  <a:srgbClr val="01A592"/>
                </a:solidFill>
                <a:latin typeface="+mj-lt"/>
              </a:rPr>
              <a:t>Rendición de Cuentas vigencia 2022</a:t>
            </a:r>
          </a:p>
          <a:p>
            <a:endParaRPr lang="es-MX" sz="4400" b="1" dirty="0">
              <a:solidFill>
                <a:srgbClr val="01A592"/>
              </a:solidFill>
              <a:latin typeface="+mj-lt"/>
            </a:endParaRPr>
          </a:p>
          <a:p>
            <a:r>
              <a:rPr lang="es-MX" sz="4400" b="1" dirty="0">
                <a:solidFill>
                  <a:srgbClr val="01A592"/>
                </a:solidFill>
                <a:latin typeface="+mj-lt"/>
              </a:rPr>
              <a:t>Respuestas a las preguntas realizadas por medio del chat de la plataforma YouTube.</a:t>
            </a:r>
          </a:p>
        </p:txBody>
      </p:sp>
    </p:spTree>
    <p:extLst>
      <p:ext uri="{BB962C8B-B14F-4D97-AF65-F5344CB8AC3E}">
        <p14:creationId xmlns:p14="http://schemas.microsoft.com/office/powerpoint/2010/main" val="1025650710"/>
      </p:ext>
    </p:extLst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02AF7925-118E-011E-17B4-399AEEFB6ABB}"/>
              </a:ext>
            </a:extLst>
          </p:cNvPr>
          <p:cNvSpPr txBox="1"/>
          <p:nvPr/>
        </p:nvSpPr>
        <p:spPr>
          <a:xfrm>
            <a:off x="1054646" y="981522"/>
            <a:ext cx="9793088" cy="50113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s-CO" sz="2500" b="1" dirty="0">
                <a:solidFill>
                  <a:srgbClr val="006D74"/>
                </a:solidFill>
                <a:cs typeface="Arial" panose="020B0604020202020204" pitchFamily="34" charset="0"/>
              </a:rPr>
              <a:t>7. Mi nombre es Gloria Elena Vélez Jaramillo del </a:t>
            </a:r>
            <a:r>
              <a:rPr lang="es-CO" sz="2500" b="1" dirty="0" err="1">
                <a:solidFill>
                  <a:srgbClr val="006D74"/>
                </a:solidFill>
                <a:cs typeface="Arial" panose="020B0604020202020204" pitchFamily="34" charset="0"/>
              </a:rPr>
              <a:t>Mpio</a:t>
            </a:r>
            <a:r>
              <a:rPr lang="es-CO" sz="2500" b="1" dirty="0">
                <a:solidFill>
                  <a:srgbClr val="006D74"/>
                </a:solidFill>
                <a:cs typeface="Arial" panose="020B0604020202020204" pitchFamily="34" charset="0"/>
              </a:rPr>
              <a:t> de Concordia Antioquia en Visión Total q se hace q nunca hay agendas para citas con especialistas y ayudas diagnosticas, también me informan para donde esta contratados los servicios de colonoscopia y Endoscopia </a:t>
            </a:r>
          </a:p>
          <a:p>
            <a:pPr algn="just">
              <a:lnSpc>
                <a:spcPct val="107000"/>
              </a:lnSpc>
            </a:pPr>
            <a:r>
              <a:rPr lang="es-CO" sz="2500" b="1" dirty="0">
                <a:solidFill>
                  <a:srgbClr val="006D74"/>
                </a:solidFill>
                <a:cs typeface="Arial" panose="020B0604020202020204" pitchFamily="34" charset="0"/>
              </a:rPr>
              <a:t>Respuesta:</a:t>
            </a:r>
          </a:p>
          <a:p>
            <a:pPr algn="just">
              <a:lnSpc>
                <a:spcPct val="107000"/>
              </a:lnSpc>
            </a:pPr>
            <a:r>
              <a:rPr lang="es-MX" sz="2500" dirty="0">
                <a:solidFill>
                  <a:srgbClr val="00A5A4"/>
                </a:solidFill>
                <a:cs typeface="Arial" panose="020B0604020202020204" pitchFamily="34" charset="0"/>
              </a:rPr>
              <a:t>Tenemos mesas de trabajo con nuestra red prestadora, esto lo hacemos con el objetivo de potenciar y mejorar la atención de nuestros afiliados y ajustar constantemente la calidad y el servicio por parte de la IPS. En cuanto a las IPS contratada para los servicios de Colonoscopia y Endoscopia, la EPS tiene contrato con varias instituciones y al momento de generar la autorización se direcciona a la IPS que cuente con oportunidad en las agendas.</a:t>
            </a:r>
            <a:r>
              <a:rPr lang="es-CO" sz="25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1153536"/>
      </p:ext>
    </p:extLst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D5A71D45-B5AD-443B-8264-A0B47AF93651}"/>
              </a:ext>
            </a:extLst>
          </p:cNvPr>
          <p:cNvSpPr txBox="1"/>
          <p:nvPr/>
        </p:nvSpPr>
        <p:spPr>
          <a:xfrm>
            <a:off x="1774726" y="1053530"/>
            <a:ext cx="813690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CO" sz="3000" b="1" dirty="0">
              <a:solidFill>
                <a:srgbClr val="006D74"/>
              </a:solidFill>
              <a:cs typeface="Arial" panose="020B0604020202020204" pitchFamily="34" charset="0"/>
            </a:endParaRPr>
          </a:p>
        </p:txBody>
      </p:sp>
      <p:sp>
        <p:nvSpPr>
          <p:cNvPr id="4" name="CuadroTexto 3">
            <a:extLst>
              <a:ext uri="{FF2B5EF4-FFF2-40B4-BE49-F238E27FC236}">
                <a16:creationId xmlns:a16="http://schemas.microsoft.com/office/drawing/2014/main" id="{EE463286-8194-4896-AA00-9F502A98614D}"/>
              </a:ext>
            </a:extLst>
          </p:cNvPr>
          <p:cNvSpPr txBox="1"/>
          <p:nvPr/>
        </p:nvSpPr>
        <p:spPr>
          <a:xfrm>
            <a:off x="982638" y="912181"/>
            <a:ext cx="8784976" cy="58949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algn="just">
              <a:lnSpc>
                <a:spcPct val="107000"/>
              </a:lnSpc>
            </a:pPr>
            <a:r>
              <a:rPr lang="es-CO" sz="2000" dirty="0">
                <a:solidFill>
                  <a:srgbClr val="00A5A4"/>
                </a:solidFill>
                <a:cs typeface="Arial" panose="020B0604020202020204" pitchFamily="34" charset="0"/>
              </a:rPr>
              <a:t>El pasado miércoles 03 de mayo del 2023, se llevó a cabo la transmisión de la Audiencia Pública de Rendición de Cuentas correspondiente a la vigencia 2022, a través de la cuenta de YouTube de Savia Salud EPS.</a:t>
            </a:r>
          </a:p>
          <a:p>
            <a:pPr marL="457200" algn="just">
              <a:lnSpc>
                <a:spcPct val="107000"/>
              </a:lnSpc>
            </a:pPr>
            <a:r>
              <a:rPr lang="es-CO" sz="2000" dirty="0">
                <a:solidFill>
                  <a:srgbClr val="00A5A4"/>
                </a:solidFill>
                <a:cs typeface="Arial" panose="020B0604020202020204" pitchFamily="34" charset="0"/>
              </a:rPr>
              <a:t> </a:t>
            </a:r>
          </a:p>
          <a:p>
            <a:pPr marL="457200" algn="just">
              <a:lnSpc>
                <a:spcPct val="107000"/>
              </a:lnSpc>
            </a:pPr>
            <a:r>
              <a:rPr lang="es-CO" sz="2000" dirty="0">
                <a:solidFill>
                  <a:srgbClr val="00A5A4"/>
                </a:solidFill>
                <a:cs typeface="Arial" panose="020B0604020202020204" pitchFamily="34" charset="0"/>
              </a:rPr>
              <a:t>Tal como lo indica la Circular 008 de 2018 emitida por Superintendencia Nacional de Salud, las entidades deben garantizar que los asistentes a la Audiencia Pública tengan un espacio en el que puedan participar activamente si así lo desean, sobre lo cual deberán pronunciarse en la misma audiencia o dentro de los próximos quince  (15) días hábiles a su realización a través de publicación en página web.</a:t>
            </a:r>
          </a:p>
          <a:p>
            <a:pPr marL="457200" algn="just">
              <a:lnSpc>
                <a:spcPct val="107000"/>
              </a:lnSpc>
            </a:pPr>
            <a:r>
              <a:rPr lang="es-CO" sz="2000" dirty="0">
                <a:solidFill>
                  <a:srgbClr val="00A5A4"/>
                </a:solidFill>
                <a:cs typeface="Arial" panose="020B0604020202020204" pitchFamily="34" charset="0"/>
              </a:rPr>
              <a:t> </a:t>
            </a: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s-CO" sz="2000" dirty="0">
                <a:solidFill>
                  <a:srgbClr val="00A5A4"/>
                </a:solidFill>
                <a:cs typeface="Arial" panose="020B0604020202020204" pitchFamily="34" charset="0"/>
              </a:rPr>
              <a:t>Por medio del chat de la plataforma YouTube, durante la transmisión, los participantes podían realizar comentarios y dejar preguntas. En el desarrollo del evento se recibieron 7 preguntas, de las cuales fueron resueltas 5, en el transcurso de la presentación de la rendición de cuentas y las dos restantes se respondieron por medio de publicación en el sitio Web de la EPS. </a:t>
            </a:r>
          </a:p>
          <a:p>
            <a:pPr algn="just"/>
            <a:endParaRPr lang="es-CO" sz="2800" dirty="0">
              <a:solidFill>
                <a:srgbClr val="00A5A4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40341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E241DEDA-E2F1-05E9-44CD-CE9BC8C0361A}"/>
              </a:ext>
            </a:extLst>
          </p:cNvPr>
          <p:cNvSpPr txBox="1"/>
          <p:nvPr/>
        </p:nvSpPr>
        <p:spPr>
          <a:xfrm>
            <a:off x="1054646" y="2421682"/>
            <a:ext cx="957706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CO" sz="4400" b="1" dirty="0">
                <a:solidFill>
                  <a:srgbClr val="01A592"/>
                </a:solidFill>
                <a:latin typeface="+mj-lt"/>
              </a:rPr>
              <a:t>A continuación, se dan a conocer las preguntas realizadas por el público</a:t>
            </a:r>
            <a:endParaRPr lang="es-MX" sz="4400" b="1" dirty="0">
              <a:solidFill>
                <a:srgbClr val="01A592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46956491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9686393A-1FE8-1B0D-76AF-60EBE81DAA9B}"/>
              </a:ext>
            </a:extLst>
          </p:cNvPr>
          <p:cNvSpPr txBox="1"/>
          <p:nvPr/>
        </p:nvSpPr>
        <p:spPr>
          <a:xfrm>
            <a:off x="766614" y="1746929"/>
            <a:ext cx="10009112" cy="412228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s-CO" sz="2500" b="1" dirty="0">
                <a:solidFill>
                  <a:srgbClr val="006D74"/>
                </a:solidFill>
                <a:cs typeface="Arial" panose="020B0604020202020204" pitchFamily="34" charset="0"/>
              </a:rPr>
              <a:t>1. </a:t>
            </a:r>
            <a:r>
              <a:rPr lang="es-CO" sz="3200" b="1" dirty="0">
                <a:solidFill>
                  <a:srgbClr val="006D74"/>
                </a:solidFill>
                <a:cs typeface="Arial" panose="020B0604020202020204" pitchFamily="34" charset="0"/>
              </a:rPr>
              <a:t>¿</a:t>
            </a:r>
            <a:r>
              <a:rPr lang="es-CO" sz="2500" b="1" dirty="0">
                <a:solidFill>
                  <a:srgbClr val="006D74"/>
                </a:solidFill>
                <a:cs typeface="Arial" panose="020B0604020202020204" pitchFamily="34" charset="0"/>
              </a:rPr>
              <a:t>Quiénes se pueden afiliar al régimen subsidiado?</a:t>
            </a:r>
          </a:p>
          <a:p>
            <a:pPr algn="just">
              <a:lnSpc>
                <a:spcPct val="107000"/>
              </a:lnSpc>
            </a:pPr>
            <a:r>
              <a:rPr lang="es-CO" sz="2500" b="1" dirty="0">
                <a:solidFill>
                  <a:srgbClr val="006D74"/>
                </a:solidFill>
                <a:cs typeface="Arial" panose="020B0604020202020204" pitchFamily="34" charset="0"/>
              </a:rPr>
              <a:t>Respuesta:</a:t>
            </a:r>
          </a:p>
          <a:p>
            <a:pPr marL="457200" algn="just">
              <a:lnSpc>
                <a:spcPct val="107000"/>
              </a:lnSpc>
            </a:pPr>
            <a:endParaRPr lang="es-CO" sz="3200" b="1" dirty="0">
              <a:solidFill>
                <a:srgbClr val="006D74"/>
              </a:solidFill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s-CO" sz="2500" dirty="0">
                <a:solidFill>
                  <a:srgbClr val="00A5A4"/>
                </a:solidFill>
                <a:cs typeface="Arial" panose="020B0604020202020204" pitchFamily="34" charset="0"/>
              </a:rPr>
              <a:t>Las personas sin capacidad de pago para asumir el valor total de la cotización que les permita la afiliación al régimen contributivo, en consecuencia, la población clasificada como pobre o vulnerable A, B, C y no pobre y no vulnerable clasificada como D, de acuerdo con el sistema de identificación de potenciales beneficiarios de programas sociales –Sisbén.</a:t>
            </a: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s-CO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5865273"/>
      </p:ext>
    </p:extLst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7D65D141-23BF-1626-BAE5-6076B9A7696D}"/>
              </a:ext>
            </a:extLst>
          </p:cNvPr>
          <p:cNvSpPr txBox="1"/>
          <p:nvPr/>
        </p:nvSpPr>
        <p:spPr>
          <a:xfrm>
            <a:off x="766614" y="2114818"/>
            <a:ext cx="10225136" cy="2955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es-CO" sz="2500" b="1" dirty="0">
                <a:solidFill>
                  <a:srgbClr val="006D74"/>
                </a:solidFill>
                <a:cs typeface="Arial" panose="020B0604020202020204" pitchFamily="34" charset="0"/>
              </a:rPr>
              <a:t>2. ¿Cuáles son los canales que tienen los usuarios para acceder a obtener sus autorizaciones y no tener que ir a un punto de atención?</a:t>
            </a:r>
          </a:p>
          <a:p>
            <a:pPr lvl="0" algn="just">
              <a:lnSpc>
                <a:spcPct val="107000"/>
              </a:lnSpc>
            </a:pPr>
            <a:r>
              <a:rPr lang="es-CO" sz="2500" b="1" dirty="0">
                <a:solidFill>
                  <a:srgbClr val="006D74"/>
                </a:solidFill>
                <a:cs typeface="Arial" panose="020B0604020202020204" pitchFamily="34" charset="0"/>
              </a:rPr>
              <a:t>Respuesta:</a:t>
            </a:r>
          </a:p>
          <a:p>
            <a:pPr algn="just">
              <a:lnSpc>
                <a:spcPct val="107000"/>
              </a:lnSpc>
            </a:pPr>
            <a:r>
              <a:rPr lang="es-CO" sz="2500" dirty="0">
                <a:solidFill>
                  <a:srgbClr val="00A5A4"/>
                </a:solidFill>
                <a:cs typeface="Arial" panose="020B0604020202020204" pitchFamily="34" charset="0"/>
              </a:rPr>
              <a:t>Savia Salud EPS, cuenta con los siguientes canales de recepción de solicitudes, adicional a los puntos de atención al usuario: </a:t>
            </a:r>
          </a:p>
          <a:p>
            <a:pPr algn="just">
              <a:lnSpc>
                <a:spcPct val="107000"/>
              </a:lnSpc>
            </a:pPr>
            <a:r>
              <a:rPr lang="es-CO" sz="2500" dirty="0">
                <a:solidFill>
                  <a:srgbClr val="00A5A4"/>
                </a:solidFill>
                <a:cs typeface="Arial" panose="020B0604020202020204" pitchFamily="34" charset="0"/>
              </a:rPr>
              <a:t>Sitio web: https://www.saviasaludeps.com/sitioweb/ 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2500" dirty="0">
                <a:solidFill>
                  <a:srgbClr val="00A5A4"/>
                </a:solidFill>
                <a:cs typeface="Arial" panose="020B0604020202020204" pitchFamily="34" charset="0"/>
              </a:rPr>
              <a:t>Correo electrónico: atencionalciudadano@saviasaludeps.com</a:t>
            </a:r>
          </a:p>
        </p:txBody>
      </p:sp>
    </p:spTree>
    <p:extLst>
      <p:ext uri="{BB962C8B-B14F-4D97-AF65-F5344CB8AC3E}">
        <p14:creationId xmlns:p14="http://schemas.microsoft.com/office/powerpoint/2010/main" val="943574775"/>
      </p:ext>
    </p:extLst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1EDBAA3E-6A59-509A-696A-7D56963118C4}"/>
              </a:ext>
            </a:extLst>
          </p:cNvPr>
          <p:cNvSpPr txBox="1"/>
          <p:nvPr/>
        </p:nvSpPr>
        <p:spPr>
          <a:xfrm>
            <a:off x="982638" y="1845618"/>
            <a:ext cx="9649072" cy="336476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s-CO" sz="2500" b="1" dirty="0">
                <a:solidFill>
                  <a:srgbClr val="006D74"/>
                </a:solidFill>
                <a:cs typeface="Arial" panose="020B0604020202020204" pitchFamily="34" charset="0"/>
              </a:rPr>
              <a:t>3. ¿Qué plan tiene la EPS para mejorar los pasivos?</a:t>
            </a:r>
          </a:p>
          <a:p>
            <a:pPr algn="just">
              <a:lnSpc>
                <a:spcPct val="107000"/>
              </a:lnSpc>
            </a:pPr>
            <a:endParaRPr lang="es-CO" sz="2500" b="1" dirty="0">
              <a:solidFill>
                <a:srgbClr val="006D74"/>
              </a:solidFill>
              <a:cs typeface="Arial" panose="020B060402020202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s-CO" sz="2500" b="1" dirty="0">
                <a:solidFill>
                  <a:srgbClr val="006D74"/>
                </a:solidFill>
                <a:cs typeface="Arial" panose="020B0604020202020204" pitchFamily="34" charset="0"/>
              </a:rPr>
              <a:t>Respuesta:</a:t>
            </a:r>
          </a:p>
          <a:p>
            <a:pPr algn="just">
              <a:lnSpc>
                <a:spcPct val="107000"/>
              </a:lnSpc>
            </a:pPr>
            <a:r>
              <a:rPr lang="es-CO" sz="2500" dirty="0">
                <a:solidFill>
                  <a:srgbClr val="00A5A4"/>
                </a:solidFill>
                <a:cs typeface="Arial" panose="020B0604020202020204" pitchFamily="34" charset="0"/>
              </a:rPr>
              <a:t>Mejorar el indicador de siniestralidad (inversión en salud/ingresos) y ajustar contratación buscando eficiencias y mejores resultados en salud. Esto permite mejorar los resultados financieros y por ende los pasivos de la entidad.</a:t>
            </a:r>
          </a:p>
          <a:p>
            <a:pPr marL="457200" algn="just">
              <a:lnSpc>
                <a:spcPct val="107000"/>
              </a:lnSpc>
              <a:spcAft>
                <a:spcPts val="800"/>
              </a:spcAft>
            </a:pPr>
            <a:r>
              <a:rPr lang="es-CO" sz="25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s-CO" sz="25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03622620"/>
      </p:ext>
    </p:extLst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AB2F6D82-4981-5AAC-A06F-80D8A50040D5}"/>
              </a:ext>
            </a:extLst>
          </p:cNvPr>
          <p:cNvSpPr txBox="1"/>
          <p:nvPr/>
        </p:nvSpPr>
        <p:spPr>
          <a:xfrm>
            <a:off x="838622" y="1845618"/>
            <a:ext cx="9937104" cy="29556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es-CO" sz="2500" b="1" dirty="0">
                <a:solidFill>
                  <a:srgbClr val="006D74"/>
                </a:solidFill>
                <a:cs typeface="Arial" panose="020B0604020202020204" pitchFamily="34" charset="0"/>
              </a:rPr>
              <a:t>4. Por favor más agilidad en los contratos con Metrosalud exámenes y citas con especialistas menos trabas evitemos glosas y muertes de los usuarios.</a:t>
            </a:r>
          </a:p>
          <a:p>
            <a:pPr lvl="0" algn="just">
              <a:lnSpc>
                <a:spcPct val="107000"/>
              </a:lnSpc>
            </a:pPr>
            <a:r>
              <a:rPr lang="es-CO" sz="2500" b="1" dirty="0">
                <a:solidFill>
                  <a:srgbClr val="006D74"/>
                </a:solidFill>
                <a:cs typeface="Arial" panose="020B0604020202020204" pitchFamily="34" charset="0"/>
              </a:rPr>
              <a:t>Respuesta:</a:t>
            </a:r>
          </a:p>
          <a:p>
            <a:pPr algn="just">
              <a:lnSpc>
                <a:spcPct val="107000"/>
              </a:lnSpc>
            </a:pPr>
            <a:r>
              <a:rPr lang="es-CO" sz="2500" dirty="0">
                <a:solidFill>
                  <a:srgbClr val="00A5A4"/>
                </a:solidFill>
                <a:cs typeface="Arial" panose="020B0604020202020204" pitchFamily="34" charset="0"/>
              </a:rPr>
              <a:t>Tenemos mesas de trabajo con la IPS Metrosalud con el objetivo de potenciar y mejorar la atención de nuestros afiliados en Medellín. Esta estrategia nos permite ir mejorando y ajustando con la IPS constantemente</a:t>
            </a:r>
          </a:p>
        </p:txBody>
      </p:sp>
    </p:spTree>
    <p:extLst>
      <p:ext uri="{BB962C8B-B14F-4D97-AF65-F5344CB8AC3E}">
        <p14:creationId xmlns:p14="http://schemas.microsoft.com/office/powerpoint/2010/main" val="662514719"/>
      </p:ext>
    </p:extLst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1F660CE-72B0-B6AB-FFC6-E22A6D9F15EA}"/>
              </a:ext>
            </a:extLst>
          </p:cNvPr>
          <p:cNvSpPr txBox="1"/>
          <p:nvPr/>
        </p:nvSpPr>
        <p:spPr>
          <a:xfrm>
            <a:off x="910630" y="1917626"/>
            <a:ext cx="8784976" cy="336726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s-CO" sz="2500" b="1" dirty="0">
                <a:solidFill>
                  <a:srgbClr val="006D74"/>
                </a:solidFill>
                <a:cs typeface="Arial" panose="020B0604020202020204" pitchFamily="34" charset="0"/>
              </a:rPr>
              <a:t>5. En tuberculosis todavía hay exámenes que aún no están capitado y por eso no se puedes hacer el logaritmo como lo indica INS.</a:t>
            </a:r>
          </a:p>
          <a:p>
            <a:pPr algn="just">
              <a:lnSpc>
                <a:spcPct val="107000"/>
              </a:lnSpc>
            </a:pPr>
            <a:r>
              <a:rPr lang="es-CO" sz="2500" b="1" dirty="0">
                <a:solidFill>
                  <a:srgbClr val="006D74"/>
                </a:solidFill>
                <a:cs typeface="Arial" panose="020B0604020202020204" pitchFamily="34" charset="0"/>
              </a:rPr>
              <a:t>Respuesta:</a:t>
            </a: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CO" sz="2500" dirty="0">
                <a:solidFill>
                  <a:srgbClr val="00A5A4"/>
                </a:solidFill>
                <a:cs typeface="Arial" panose="020B0604020202020204" pitchFamily="34" charset="0"/>
              </a:rPr>
              <a:t>La modalidad de pago no es barrera para el cumplimiento de los lineamientos nacionales vigentes, los exámenes requeridos para el diagnóstico y manejo se realizan en los prestadores complementarios bajo la modalidad de contrato evento. </a:t>
            </a:r>
          </a:p>
        </p:txBody>
      </p:sp>
    </p:spTree>
    <p:extLst>
      <p:ext uri="{BB962C8B-B14F-4D97-AF65-F5344CB8AC3E}">
        <p14:creationId xmlns:p14="http://schemas.microsoft.com/office/powerpoint/2010/main" val="3842666545"/>
      </p:ext>
    </p:extLst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6DB21721-EA0D-BFC9-89DE-8E73AFC72D36}"/>
              </a:ext>
            </a:extLst>
          </p:cNvPr>
          <p:cNvSpPr txBox="1"/>
          <p:nvPr/>
        </p:nvSpPr>
        <p:spPr>
          <a:xfrm>
            <a:off x="982638" y="1197546"/>
            <a:ext cx="9145016" cy="37789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>
              <a:lnSpc>
                <a:spcPct val="107000"/>
              </a:lnSpc>
            </a:pPr>
            <a:r>
              <a:rPr lang="es-CO" sz="2500" b="1" dirty="0">
                <a:solidFill>
                  <a:srgbClr val="006D74"/>
                </a:solidFill>
                <a:cs typeface="Arial" panose="020B0604020202020204" pitchFamily="34" charset="0"/>
              </a:rPr>
              <a:t>6. </a:t>
            </a:r>
            <a:r>
              <a:rPr lang="es-MX" sz="2500" b="1" dirty="0">
                <a:solidFill>
                  <a:srgbClr val="006D74"/>
                </a:solidFill>
                <a:cs typeface="Arial" panose="020B0604020202020204" pitchFamily="34" charset="0"/>
              </a:rPr>
              <a:t>Saludo que pena se solicitan los servicios antes de acudir a tutela, pero no se da en algunos casos la respuesta oportuna antes de acudir a tutela </a:t>
            </a:r>
          </a:p>
          <a:p>
            <a:pPr lvl="0" algn="just">
              <a:lnSpc>
                <a:spcPct val="107000"/>
              </a:lnSpc>
            </a:pPr>
            <a:r>
              <a:rPr lang="es-MX" sz="2500" b="1" dirty="0">
                <a:solidFill>
                  <a:srgbClr val="006D74"/>
                </a:solidFill>
                <a:cs typeface="Arial" panose="020B0604020202020204" pitchFamily="34" charset="0"/>
              </a:rPr>
              <a:t>Respuesta:</a:t>
            </a: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s-CO" sz="2500" dirty="0">
                <a:solidFill>
                  <a:srgbClr val="00A5A4"/>
                </a:solidFill>
                <a:cs typeface="Arial" panose="020B0604020202020204" pitchFamily="34" charset="0"/>
              </a:rPr>
              <a:t>Realizamos mesas de trabajo con nuestra red prestadora y a nivel interno efectuamos ajustes a los procesos con el objetivo de potenciar y mejorar la atención de nuestros afiliados, esta estrategia nos permite ir mejorando y ajustando constantemente la oportunidad y la calidad en el servicio.</a:t>
            </a:r>
          </a:p>
        </p:txBody>
      </p:sp>
    </p:spTree>
    <p:extLst>
      <p:ext uri="{BB962C8B-B14F-4D97-AF65-F5344CB8AC3E}">
        <p14:creationId xmlns:p14="http://schemas.microsoft.com/office/powerpoint/2010/main" val="3625213972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42000"/>
  <p:tag name="AS_OS" val="Microsoft Windows NT 6.2.9200.0"/>
  <p:tag name="AS_RELEASE_DATE" val="2017.01.13"/>
  <p:tag name="AS_TITLE" val="Aspose.Slides for .NET 4.0"/>
  <p:tag name="AS_VERSION" val="16.12.1.0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2359</TotalTime>
  <Words>756</Words>
  <Application>Microsoft Office PowerPoint</Application>
  <PresentationFormat>Personalizado</PresentationFormat>
  <Paragraphs>37</Paragraphs>
  <Slides>10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3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lmperez</cp:lastModifiedBy>
  <cp:revision>81</cp:revision>
  <dcterms:created xsi:type="dcterms:W3CDTF">2021-01-16T20:41:53Z</dcterms:created>
  <dcterms:modified xsi:type="dcterms:W3CDTF">2023-05-05T16:41:50Z</dcterms:modified>
</cp:coreProperties>
</file>