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90" r:id="rId3"/>
    <p:sldId id="289" r:id="rId4"/>
    <p:sldId id="279" r:id="rId5"/>
    <p:sldId id="298" r:id="rId6"/>
    <p:sldId id="293" r:id="rId7"/>
    <p:sldId id="300" r:id="rId8"/>
    <p:sldId id="4319" r:id="rId9"/>
    <p:sldId id="301" r:id="rId10"/>
    <p:sldId id="4283" r:id="rId11"/>
    <p:sldId id="4320" r:id="rId12"/>
    <p:sldId id="4321" r:id="rId13"/>
    <p:sldId id="4322" r:id="rId14"/>
    <p:sldId id="4323" r:id="rId15"/>
    <p:sldId id="4324" r:id="rId16"/>
    <p:sldId id="4325" r:id="rId17"/>
    <p:sldId id="4326" r:id="rId18"/>
    <p:sldId id="4327" r:id="rId19"/>
    <p:sldId id="4328" r:id="rId20"/>
    <p:sldId id="4329" r:id="rId21"/>
    <p:sldId id="4330" r:id="rId22"/>
    <p:sldId id="4331" r:id="rId23"/>
    <p:sldId id="4332" r:id="rId24"/>
    <p:sldId id="4333" r:id="rId25"/>
    <p:sldId id="4334" r:id="rId26"/>
    <p:sldId id="4335" r:id="rId27"/>
    <p:sldId id="4336" r:id="rId28"/>
    <p:sldId id="4337" r:id="rId29"/>
    <p:sldId id="4338" r:id="rId30"/>
    <p:sldId id="4339" r:id="rId31"/>
    <p:sldId id="4340" r:id="rId32"/>
    <p:sldId id="4341" r:id="rId33"/>
    <p:sldId id="4342" r:id="rId34"/>
    <p:sldId id="4343" r:id="rId35"/>
    <p:sldId id="4346" r:id="rId36"/>
    <p:sldId id="4344" r:id="rId37"/>
    <p:sldId id="4345" r:id="rId38"/>
    <p:sldId id="4347" r:id="rId39"/>
    <p:sldId id="4348" r:id="rId40"/>
    <p:sldId id="4349" r:id="rId41"/>
    <p:sldId id="4350" r:id="rId42"/>
    <p:sldId id="4351" r:id="rId43"/>
    <p:sldId id="4352" r:id="rId44"/>
    <p:sldId id="4353" r:id="rId45"/>
    <p:sldId id="4354" r:id="rId46"/>
    <p:sldId id="4355" r:id="rId47"/>
    <p:sldId id="4356" r:id="rId48"/>
    <p:sldId id="4357" r:id="rId49"/>
    <p:sldId id="4358" r:id="rId50"/>
    <p:sldId id="4359" r:id="rId51"/>
    <p:sldId id="4360" r:id="rId52"/>
    <p:sldId id="4361" r:id="rId53"/>
    <p:sldId id="4362" r:id="rId54"/>
    <p:sldId id="4363" r:id="rId55"/>
    <p:sldId id="4364" r:id="rId56"/>
    <p:sldId id="4365" r:id="rId57"/>
    <p:sldId id="4366" r:id="rId58"/>
    <p:sldId id="4367" r:id="rId59"/>
    <p:sldId id="4368" r:id="rId60"/>
    <p:sldId id="4369" r:id="rId61"/>
    <p:sldId id="4370" r:id="rId62"/>
    <p:sldId id="4371" r:id="rId63"/>
    <p:sldId id="4372" r:id="rId64"/>
    <p:sldId id="4373" r:id="rId65"/>
    <p:sldId id="4374" r:id="rId66"/>
    <p:sldId id="4375" r:id="rId67"/>
    <p:sldId id="4376" r:id="rId68"/>
    <p:sldId id="4377" r:id="rId69"/>
    <p:sldId id="4378" r:id="rId70"/>
    <p:sldId id="4379" r:id="rId71"/>
    <p:sldId id="4380" r:id="rId72"/>
    <p:sldId id="4381" r:id="rId73"/>
    <p:sldId id="4382" r:id="rId74"/>
    <p:sldId id="4383" r:id="rId75"/>
    <p:sldId id="4384" r:id="rId76"/>
    <p:sldId id="4385" r:id="rId77"/>
    <p:sldId id="4386" r:id="rId78"/>
    <p:sldId id="4387" r:id="rId79"/>
    <p:sldId id="4388" r:id="rId80"/>
    <p:sldId id="4389" r:id="rId81"/>
    <p:sldId id="4390" r:id="rId82"/>
    <p:sldId id="4391" r:id="rId83"/>
    <p:sldId id="4392" r:id="rId84"/>
    <p:sldId id="4393" r:id="rId85"/>
    <p:sldId id="4394" r:id="rId86"/>
    <p:sldId id="4395" r:id="rId87"/>
    <p:sldId id="4396" r:id="rId88"/>
    <p:sldId id="4397" r:id="rId89"/>
    <p:sldId id="4398" r:id="rId90"/>
    <p:sldId id="4399" r:id="rId91"/>
    <p:sldId id="4400" r:id="rId92"/>
    <p:sldId id="4401" r:id="rId93"/>
    <p:sldId id="4402" r:id="rId94"/>
    <p:sldId id="4403" r:id="rId95"/>
    <p:sldId id="4404" r:id="rId96"/>
    <p:sldId id="4405" r:id="rId97"/>
    <p:sldId id="4406" r:id="rId98"/>
    <p:sldId id="4407" r:id="rId99"/>
    <p:sldId id="4408" r:id="rId100"/>
    <p:sldId id="4409" r:id="rId101"/>
    <p:sldId id="4410" r:id="rId102"/>
    <p:sldId id="4411" r:id="rId103"/>
    <p:sldId id="4412" r:id="rId104"/>
    <p:sldId id="4413" r:id="rId105"/>
    <p:sldId id="4414" r:id="rId106"/>
    <p:sldId id="4415" r:id="rId107"/>
    <p:sldId id="4416" r:id="rId108"/>
    <p:sldId id="4417" r:id="rId109"/>
    <p:sldId id="4418" r:id="rId110"/>
    <p:sldId id="4419" r:id="rId111"/>
    <p:sldId id="288" r:id="rId112"/>
  </p:sldIdLst>
  <p:sldSz cx="12190413" cy="6859588"/>
  <p:notesSz cx="6858000" cy="9144000"/>
  <p:custDataLst>
    <p:tags r:id="rId114"/>
  </p:custDataLst>
  <p:defaultTextStyle>
    <a:defPPr>
      <a:defRPr lang="es-CO"/>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162"/>
    <a:srgbClr val="009B86"/>
    <a:srgbClr val="00CC99"/>
    <a:srgbClr val="5CFFE0"/>
    <a:srgbClr val="006D74"/>
    <a:srgbClr val="00A5A4"/>
    <a:srgbClr val="9BBB59"/>
    <a:srgbClr val="13A28B"/>
    <a:srgbClr val="0098A4"/>
    <a:srgbClr val="3AC4B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3741" autoAdjust="0"/>
  </p:normalViewPr>
  <p:slideViewPr>
    <p:cSldViewPr>
      <p:cViewPr varScale="1">
        <p:scale>
          <a:sx n="69" d="100"/>
          <a:sy n="69" d="100"/>
        </p:scale>
        <p:origin x="792" y="60"/>
      </p:cViewPr>
      <p:guideLst>
        <p:guide orient="horz" pos="216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52117-1CDE-49C9-AA8B-8CDFB8F7102C}" type="datetimeFigureOut">
              <a:rPr lang="es-CO" smtClean="0"/>
              <a:t>30/04/2024</a:t>
            </a:fld>
            <a:endParaRPr lang="es-CO"/>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7F857-95B7-4AF3-BC02-B0F4E65BDEE8}" type="slidenum">
              <a:rPr lang="es-CO" smtClean="0"/>
              <a:t>‹Nº›</a:t>
            </a:fld>
            <a:endParaRPr lang="es-CO"/>
          </a:p>
        </p:txBody>
      </p:sp>
    </p:spTree>
    <p:extLst>
      <p:ext uri="{BB962C8B-B14F-4D97-AF65-F5344CB8AC3E}">
        <p14:creationId xmlns:p14="http://schemas.microsoft.com/office/powerpoint/2010/main" val="381096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4261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6576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2149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049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3185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9844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141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5207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087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503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544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6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s-CO"/>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818928" y="2621484"/>
            <a:ext cx="8784973" cy="923330"/>
          </a:xfrm>
          <a:prstGeom prst="rect">
            <a:avLst/>
          </a:prstGeom>
          <a:noFill/>
        </p:spPr>
        <p:txBody>
          <a:bodyPr wrap="square" rtlCol="0">
            <a:spAutoFit/>
          </a:bodyPr>
          <a:lstStyle/>
          <a:p>
            <a:r>
              <a:rPr lang="es-CO" sz="5400" b="1" dirty="0">
                <a:solidFill>
                  <a:srgbClr val="009B86"/>
                </a:solidFill>
                <a:latin typeface="+mj-lt"/>
              </a:rPr>
              <a:t>Rendición de Cuentas</a:t>
            </a:r>
          </a:p>
        </p:txBody>
      </p:sp>
      <p:sp>
        <p:nvSpPr>
          <p:cNvPr id="5" name="CuadroTexto 4">
            <a:extLst>
              <a:ext uri="{FF2B5EF4-FFF2-40B4-BE49-F238E27FC236}">
                <a16:creationId xmlns:a16="http://schemas.microsoft.com/office/drawing/2014/main" id="{4743DEBA-F84A-F94C-911D-89BBA34C80E3}"/>
              </a:ext>
            </a:extLst>
          </p:cNvPr>
          <p:cNvSpPr txBox="1"/>
          <p:nvPr/>
        </p:nvSpPr>
        <p:spPr>
          <a:xfrm>
            <a:off x="1846734" y="3392707"/>
            <a:ext cx="7265313" cy="923330"/>
          </a:xfrm>
          <a:prstGeom prst="rect">
            <a:avLst/>
          </a:prstGeom>
          <a:noFill/>
        </p:spPr>
        <p:txBody>
          <a:bodyPr wrap="square" rtlCol="0">
            <a:spAutoFit/>
          </a:bodyPr>
          <a:lstStyle/>
          <a:p>
            <a:r>
              <a:rPr lang="es-CO" sz="5400" b="1" dirty="0">
                <a:solidFill>
                  <a:srgbClr val="23505E"/>
                </a:solidFill>
                <a:latin typeface="+mj-lt"/>
              </a:rPr>
              <a:t>Savia Salud EPS 2023</a:t>
            </a: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637706"/>
            <a:ext cx="0" cy="15633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507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EB6529-9BF0-BEF4-3F72-A14D271CC742}"/>
              </a:ext>
            </a:extLst>
          </p:cNvPr>
          <p:cNvSpPr txBox="1"/>
          <p:nvPr/>
        </p:nvSpPr>
        <p:spPr>
          <a:xfrm>
            <a:off x="1054646" y="627730"/>
            <a:ext cx="5040560" cy="5837495"/>
          </a:xfrm>
          <a:prstGeom prst="rect">
            <a:avLst/>
          </a:prstGeom>
          <a:noFill/>
        </p:spPr>
        <p:txBody>
          <a:bodyPr wrap="square" rtlCol="0">
            <a:spAutoFit/>
          </a:bodyPr>
          <a:lstStyle/>
          <a:p>
            <a:pPr marR="0" algn="just" rtl="0"/>
            <a:r>
              <a:rPr lang="es-MX" sz="2000" b="1" i="0" u="none" strike="noStrike" baseline="30000" dirty="0">
                <a:solidFill>
                  <a:srgbClr val="00A48D"/>
                </a:solidFill>
                <a:latin typeface="+mj-lt"/>
              </a:rPr>
              <a:t>Transparencia y Acceso a la </a:t>
            </a:r>
            <a:r>
              <a:rPr lang="es-ES_tradnl" sz="2000" b="1" i="0" u="none" strike="noStrike" baseline="30000" dirty="0">
                <a:solidFill>
                  <a:srgbClr val="00A48D"/>
                </a:solidFill>
                <a:latin typeface="+mj-lt"/>
              </a:rPr>
              <a:t>Información Pública:</a:t>
            </a:r>
            <a:endParaRPr lang="es-ES_tradnl" sz="2000" b="0" i="0" u="none" strike="noStrike" baseline="30000" dirty="0">
              <a:solidFill>
                <a:srgbClr val="23505E"/>
              </a:solidFill>
              <a:latin typeface="+mj-lt"/>
            </a:endParaRPr>
          </a:p>
          <a:p>
            <a:pPr marR="0" algn="just" rtl="0"/>
            <a:r>
              <a:rPr lang="es-MX" sz="2000" b="0" i="0" u="none" strike="noStrike" baseline="30000" dirty="0">
                <a:solidFill>
                  <a:srgbClr val="23505E"/>
                </a:solidFill>
                <a:latin typeface="+mj-lt"/>
              </a:rPr>
              <a:t>En Savia Salud EPS somos transparentes, nuestro actuar ha sido regido por los postulados de la Constitución Política de Colombia en su artículo 74 y los artículos de la Ley 1712 de 2014. Es así como nos propusimos cumplir con la Matriz ITA (Índice de Transparencia y Acceso a la información) diseñada por la Procuraduría General de la Nación, como el órgano de control del Estado para la vigilancia del respeto de este derecho fundamental.</a:t>
            </a:r>
            <a:endParaRPr lang="es-ES_tradnl" sz="2000" b="0" i="0" u="none" strike="noStrike" baseline="30000" dirty="0">
              <a:solidFill>
                <a:srgbClr val="23505E"/>
              </a:solidFill>
              <a:latin typeface="+mj-lt"/>
            </a:endParaRPr>
          </a:p>
          <a:p>
            <a:pPr marR="0" algn="just" rtl="0"/>
            <a:r>
              <a:rPr lang="es-MX" sz="2000" b="0" i="0" u="none" strike="noStrike" baseline="30000" dirty="0">
                <a:solidFill>
                  <a:srgbClr val="23505E"/>
                </a:solidFill>
                <a:latin typeface="+mj-lt"/>
              </a:rPr>
              <a:t>La Procuraduría eximió a Savia Salud EPS de rendir y diligenciar la Matriz ITA (Índice de Transparencia y Acceso a la información) para el año 2023, por encontrarnos dentro de las empresas del país calificadas con el 100% de cumplimiento.</a:t>
            </a:r>
          </a:p>
          <a:p>
            <a:pPr marR="0" algn="just" rtl="0"/>
            <a:endParaRPr lang="es-ES_tradnl" sz="2000" b="0" i="0" u="none" strike="noStrike" baseline="30000" dirty="0">
              <a:solidFill>
                <a:srgbClr val="23505E"/>
              </a:solidFill>
              <a:latin typeface="+mj-lt"/>
            </a:endParaRPr>
          </a:p>
          <a:p>
            <a:pPr marR="0" algn="just" rtl="0"/>
            <a:r>
              <a:rPr lang="es-ES_tradnl" sz="2000" b="1" i="0" u="none" strike="noStrike" baseline="30000" dirty="0">
                <a:solidFill>
                  <a:srgbClr val="00A48D"/>
                </a:solidFill>
                <a:latin typeface="+mj-lt"/>
              </a:rPr>
              <a:t>Protección de Datos Personales:</a:t>
            </a:r>
            <a:endParaRPr lang="es-ES_tradnl" sz="2000" b="0" i="0" u="none" strike="noStrike" baseline="30000" dirty="0">
              <a:solidFill>
                <a:srgbClr val="23505E"/>
              </a:solidFill>
              <a:latin typeface="+mj-lt"/>
            </a:endParaRPr>
          </a:p>
          <a:p>
            <a:pPr marR="0" algn="just" rtl="0"/>
            <a:r>
              <a:rPr lang="es-MX" sz="2000" b="0" i="0" u="none" strike="noStrike" baseline="30000" dirty="0">
                <a:solidFill>
                  <a:srgbClr val="23505E"/>
                </a:solidFill>
                <a:latin typeface="+mj-lt"/>
              </a:rPr>
              <a:t>En cuanto al cumplimiento de los requerimientos de la ley 1581 de 2012 y ejerciendo el principio de responsabilidad demostrada, se trabajó durante el año 2023 especialmente en la búsqueda de sensibilizar a los colaboradores de la empresa sobre la importancia de la información que gestionamos en nuestro actuar, tratando los datos de nuestros afiliados, aliados, proveedores, prestadores y colaboradores. La capacitación fue el eje de acción que permitió alcanzar el objetivo de tener evaluados conocimientos sobre Habeas Data.</a:t>
            </a:r>
          </a:p>
          <a:p>
            <a:pPr marR="0" algn="just" rtl="0"/>
            <a:endParaRPr lang="es-MX" sz="2000" baseline="30000" dirty="0">
              <a:solidFill>
                <a:srgbClr val="23505E"/>
              </a:solidFill>
              <a:latin typeface="+mj-lt"/>
            </a:endParaRPr>
          </a:p>
          <a:p>
            <a:pPr algn="just"/>
            <a:r>
              <a:rPr lang="es-MX" sz="2000" b="0" i="0" u="none" strike="noStrike" baseline="30000" dirty="0">
                <a:solidFill>
                  <a:srgbClr val="23505E"/>
                </a:solidFill>
                <a:latin typeface="+mj-lt"/>
              </a:rPr>
              <a:t>Se creó el formato para la identificación individualizada de los reclamos que se reciben por concepto de datos personales, y se rindió el informe ante la Superintendencia de Industria y Comercio.</a:t>
            </a:r>
          </a:p>
          <a:p>
            <a:pPr marR="0" algn="just" rtl="0"/>
            <a:endParaRPr lang="es-MX" sz="2000" b="0" i="0" u="none" strike="noStrike" baseline="30000" dirty="0">
              <a:solidFill>
                <a:srgbClr val="23505E"/>
              </a:solidFill>
              <a:latin typeface="+mj-lt"/>
            </a:endParaRPr>
          </a:p>
        </p:txBody>
      </p:sp>
      <p:pic>
        <p:nvPicPr>
          <p:cNvPr id="7" name="Imagen 6">
            <a:extLst>
              <a:ext uri="{FF2B5EF4-FFF2-40B4-BE49-F238E27FC236}">
                <a16:creationId xmlns:a16="http://schemas.microsoft.com/office/drawing/2014/main" id="{DD4DE771-0B40-AC0C-92CC-CB87E40B835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71270" y="3177416"/>
            <a:ext cx="4068724" cy="2727305"/>
          </a:xfrm>
          <a:prstGeom prst="rect">
            <a:avLst/>
          </a:prstGeom>
        </p:spPr>
      </p:pic>
      <p:sp>
        <p:nvSpPr>
          <p:cNvPr id="9" name="CuadroTexto 8">
            <a:extLst>
              <a:ext uri="{FF2B5EF4-FFF2-40B4-BE49-F238E27FC236}">
                <a16:creationId xmlns:a16="http://schemas.microsoft.com/office/drawing/2014/main" id="{7480D00A-900F-B8FD-FCCA-AAFD46F77DB0}"/>
              </a:ext>
            </a:extLst>
          </p:cNvPr>
          <p:cNvSpPr txBox="1"/>
          <p:nvPr/>
        </p:nvSpPr>
        <p:spPr>
          <a:xfrm>
            <a:off x="6599262" y="1142321"/>
            <a:ext cx="4140732" cy="2041585"/>
          </a:xfrm>
          <a:prstGeom prst="rect">
            <a:avLst/>
          </a:prstGeom>
          <a:noFill/>
        </p:spPr>
        <p:txBody>
          <a:bodyPr wrap="square">
            <a:spAutoFit/>
          </a:bodyPr>
          <a:lstStyle/>
          <a:p>
            <a:pPr marR="0" algn="just" rtl="0"/>
            <a:endParaRPr lang="es-MX" sz="2000" b="0" i="0" u="none" strike="noStrike" baseline="30000" dirty="0">
              <a:solidFill>
                <a:srgbClr val="23505E"/>
              </a:solidFill>
              <a:latin typeface="+mj-lt"/>
            </a:endParaRPr>
          </a:p>
          <a:p>
            <a:pPr marR="0" algn="just" rtl="0"/>
            <a:r>
              <a:rPr lang="es-MX" sz="2000" b="1" i="0" u="none" strike="noStrike" baseline="30000" dirty="0">
                <a:solidFill>
                  <a:srgbClr val="00A48D"/>
                </a:solidFill>
                <a:latin typeface="+mj-lt"/>
              </a:rPr>
              <a:t>Sistema de Administración de Riegos de Lavado de Activos y Financiación del Terrorismo – SARLAFT:</a:t>
            </a:r>
            <a:endParaRPr lang="es-ES_tradnl" sz="2000" b="0" i="0" u="none" strike="noStrike" baseline="30000" dirty="0">
              <a:solidFill>
                <a:srgbClr val="23505E"/>
              </a:solidFill>
              <a:latin typeface="+mj-lt"/>
            </a:endParaRPr>
          </a:p>
          <a:p>
            <a:pPr marR="0" algn="just" rtl="0"/>
            <a:r>
              <a:rPr lang="es-MX" sz="2000" b="0" i="0" u="none" strike="noStrike" baseline="30000" dirty="0">
                <a:solidFill>
                  <a:srgbClr val="23505E"/>
                </a:solidFill>
                <a:latin typeface="+mj-lt"/>
              </a:rPr>
              <a:t>Se cumple con el 100% de las verificaciones para los prestadores, proveedores, y colaboradores que ingresaron durante el año 2023 incluyendo las renovaciones, otrosí y contratos nuevos.</a:t>
            </a:r>
          </a:p>
          <a:p>
            <a:pPr marR="0" algn="just" rtl="0"/>
            <a:r>
              <a:rPr lang="es-MX" sz="2000" b="0" i="0" u="none" strike="noStrike" baseline="30000" dirty="0">
                <a:solidFill>
                  <a:srgbClr val="23505E"/>
                </a:solidFill>
                <a:latin typeface="+mj-lt"/>
              </a:rPr>
              <a:t>Se realizaron todos los reportes normativos a la UIAF en los tiempos establecidos por el ente de control.</a:t>
            </a:r>
            <a:endParaRPr lang="es-MX" sz="2000" dirty="0">
              <a:latin typeface="+mj-lt"/>
            </a:endParaRPr>
          </a:p>
        </p:txBody>
      </p:sp>
    </p:spTree>
    <p:extLst>
      <p:ext uri="{BB962C8B-B14F-4D97-AF65-F5344CB8AC3E}">
        <p14:creationId xmlns:p14="http://schemas.microsoft.com/office/powerpoint/2010/main" val="285175804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54746" y="2932125"/>
            <a:ext cx="8280919" cy="923330"/>
          </a:xfrm>
          <a:prstGeom prst="rect">
            <a:avLst/>
          </a:prstGeom>
          <a:noFill/>
        </p:spPr>
        <p:txBody>
          <a:bodyPr wrap="square" rtlCol="0">
            <a:spAutoFit/>
          </a:bodyPr>
          <a:lstStyle/>
          <a:p>
            <a:r>
              <a:rPr lang="es-MX" sz="5400" b="1" dirty="0">
                <a:solidFill>
                  <a:srgbClr val="009B86"/>
                </a:solidFill>
                <a:latin typeface="+mj-lt"/>
              </a:rPr>
              <a:t>Auditoría Interna General</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3587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2F03C4-6D4D-7BD2-9825-41FADD53F447}"/>
              </a:ext>
            </a:extLst>
          </p:cNvPr>
          <p:cNvSpPr txBox="1"/>
          <p:nvPr/>
        </p:nvSpPr>
        <p:spPr>
          <a:xfrm>
            <a:off x="581464" y="2853730"/>
            <a:ext cx="11027484" cy="1569660"/>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Se cuenta con una estrategia de seguimiento y control diario que tiene como nombre el Listado Maestro de Reportes - LMR, que aplica para aquellos reportes normativos periódicos, con el fin de realizar control interno y evitar sanciones legales asegurando el adecuado funcionamiento de la entidad. </a:t>
            </a:r>
          </a:p>
          <a:p>
            <a:pPr marR="0" algn="just" rtl="0"/>
            <a:endParaRPr lang="es-MX" sz="2400" i="0" u="none" strike="noStrike" baseline="30000" dirty="0">
              <a:solidFill>
                <a:srgbClr val="23505E"/>
              </a:solidFill>
              <a:latin typeface="+mj-lt"/>
            </a:endParaRPr>
          </a:p>
          <a:p>
            <a:pPr marR="0" algn="just" rtl="0"/>
            <a:r>
              <a:rPr lang="es-MX" sz="2400" i="0" u="none" strike="noStrike" baseline="30000" dirty="0">
                <a:solidFill>
                  <a:srgbClr val="23505E"/>
                </a:solidFill>
                <a:latin typeface="+mj-lt"/>
              </a:rPr>
              <a:t>Mediante el seguimiento </a:t>
            </a:r>
            <a:r>
              <a:rPr lang="es-MX" sz="2400" i="0" u="none" strike="noStrike" baseline="30000" dirty="0" err="1">
                <a:solidFill>
                  <a:srgbClr val="23505E"/>
                </a:solidFill>
                <a:latin typeface="+mj-lt"/>
              </a:rPr>
              <a:t>contínuo</a:t>
            </a:r>
            <a:r>
              <a:rPr lang="es-MX" sz="2400" i="0" u="none" strike="noStrike" baseline="30000" dirty="0">
                <a:solidFill>
                  <a:srgbClr val="23505E"/>
                </a:solidFill>
                <a:latin typeface="+mj-lt"/>
              </a:rPr>
              <a:t> de los reportes mensuales normativos a todos los macroprocesos de Savia Salud EPS, ha permitido evidenciar el cumplimiento de manera eficiente a los diferentes entes de control.</a:t>
            </a:r>
          </a:p>
        </p:txBody>
      </p:sp>
      <p:sp>
        <p:nvSpPr>
          <p:cNvPr id="3" name="CuadroTexto 2">
            <a:extLst>
              <a:ext uri="{FF2B5EF4-FFF2-40B4-BE49-F238E27FC236}">
                <a16:creationId xmlns:a16="http://schemas.microsoft.com/office/drawing/2014/main" id="{999ACBE4-F009-2D54-929B-059F805549EE}"/>
              </a:ext>
            </a:extLst>
          </p:cNvPr>
          <p:cNvSpPr txBox="1"/>
          <p:nvPr/>
        </p:nvSpPr>
        <p:spPr>
          <a:xfrm>
            <a:off x="581464" y="2183299"/>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Reportes Normativos Savia Salud EPS</a:t>
            </a:r>
          </a:p>
        </p:txBody>
      </p:sp>
    </p:spTree>
    <p:extLst>
      <p:ext uri="{BB962C8B-B14F-4D97-AF65-F5344CB8AC3E}">
        <p14:creationId xmlns:p14="http://schemas.microsoft.com/office/powerpoint/2010/main" val="2343577624"/>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5328AB-F96C-61E4-CE02-FD476BF7ED29}"/>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Consolidado del Primer Semestre del año 2023:</a:t>
            </a:r>
          </a:p>
        </p:txBody>
      </p:sp>
      <p:pic>
        <p:nvPicPr>
          <p:cNvPr id="4" name="Imagen 3">
            <a:extLst>
              <a:ext uri="{FF2B5EF4-FFF2-40B4-BE49-F238E27FC236}">
                <a16:creationId xmlns:a16="http://schemas.microsoft.com/office/drawing/2014/main" id="{A589E644-B342-35AA-45B0-C87719D57F6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7139" y="1203532"/>
            <a:ext cx="7056134" cy="5190755"/>
          </a:xfrm>
          <a:prstGeom prst="rect">
            <a:avLst/>
          </a:prstGeom>
        </p:spPr>
      </p:pic>
    </p:spTree>
    <p:extLst>
      <p:ext uri="{BB962C8B-B14F-4D97-AF65-F5344CB8AC3E}">
        <p14:creationId xmlns:p14="http://schemas.microsoft.com/office/powerpoint/2010/main" val="207863827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99E87D-D6C5-78BF-AB4D-E5A10D028354}"/>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Consolidado del Segundo Semestre del año 2023:</a:t>
            </a:r>
          </a:p>
        </p:txBody>
      </p:sp>
      <p:pic>
        <p:nvPicPr>
          <p:cNvPr id="4" name="Imagen 3">
            <a:extLst>
              <a:ext uri="{FF2B5EF4-FFF2-40B4-BE49-F238E27FC236}">
                <a16:creationId xmlns:a16="http://schemas.microsoft.com/office/drawing/2014/main" id="{48DD39FA-7BAF-DFB0-3AD0-9FC8E9D768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7139" y="1478621"/>
            <a:ext cx="7056134" cy="4639065"/>
          </a:xfrm>
          <a:prstGeom prst="rect">
            <a:avLst/>
          </a:prstGeom>
        </p:spPr>
      </p:pic>
    </p:spTree>
    <p:extLst>
      <p:ext uri="{BB962C8B-B14F-4D97-AF65-F5344CB8AC3E}">
        <p14:creationId xmlns:p14="http://schemas.microsoft.com/office/powerpoint/2010/main" val="1840076202"/>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21778A-06A6-98ED-1758-3B5A3270E9C5}"/>
              </a:ext>
            </a:extLst>
          </p:cNvPr>
          <p:cNvSpPr txBox="1"/>
          <p:nvPr/>
        </p:nvSpPr>
        <p:spPr>
          <a:xfrm>
            <a:off x="1126654" y="584372"/>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Reportes Normativos de Obligatorio Cumplimiento</a:t>
            </a:r>
          </a:p>
        </p:txBody>
      </p:sp>
      <p:pic>
        <p:nvPicPr>
          <p:cNvPr id="3" name="Imagen 2">
            <a:extLst>
              <a:ext uri="{FF2B5EF4-FFF2-40B4-BE49-F238E27FC236}">
                <a16:creationId xmlns:a16="http://schemas.microsoft.com/office/drawing/2014/main" id="{78A8F697-26DE-D7A3-F05F-3FC188403562}"/>
              </a:ext>
            </a:extLst>
          </p:cNvPr>
          <p:cNvPicPr>
            <a:picLocks noChangeAspect="1"/>
          </p:cNvPicPr>
          <p:nvPr/>
        </p:nvPicPr>
        <p:blipFill>
          <a:blip r:embed="rId2"/>
          <a:stretch>
            <a:fillRect/>
          </a:stretch>
        </p:blipFill>
        <p:spPr>
          <a:xfrm>
            <a:off x="2652454" y="1197983"/>
            <a:ext cx="6885503" cy="5023731"/>
          </a:xfrm>
          <a:prstGeom prst="rect">
            <a:avLst/>
          </a:prstGeom>
        </p:spPr>
      </p:pic>
    </p:spTree>
    <p:extLst>
      <p:ext uri="{BB962C8B-B14F-4D97-AF65-F5344CB8AC3E}">
        <p14:creationId xmlns:p14="http://schemas.microsoft.com/office/powerpoint/2010/main" val="255038923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213CECD-76B5-538A-DEA7-18C9DE386EFD}"/>
              </a:ext>
            </a:extLst>
          </p:cNvPr>
          <p:cNvSpPr txBox="1"/>
          <p:nvPr/>
        </p:nvSpPr>
        <p:spPr>
          <a:xfrm>
            <a:off x="1126654" y="584372"/>
            <a:ext cx="8856984" cy="461665"/>
          </a:xfrm>
          <a:prstGeom prst="rect">
            <a:avLst/>
          </a:prstGeom>
          <a:noFill/>
        </p:spPr>
        <p:txBody>
          <a:bodyPr wrap="square">
            <a:spAutoFit/>
          </a:bodyPr>
          <a:lstStyle/>
          <a:p>
            <a:pPr marR="0" algn="just" rtl="0"/>
            <a:r>
              <a:rPr lang="pt-BR" sz="3600" b="1" i="0" u="none" strike="noStrike" baseline="30000" dirty="0">
                <a:solidFill>
                  <a:srgbClr val="00A48D"/>
                </a:solidFill>
                <a:latin typeface="+mj-lt"/>
              </a:rPr>
              <a:t>Indicadores FÉNIX – Medida De </a:t>
            </a:r>
            <a:r>
              <a:rPr lang="pt-BR" sz="3600" b="1" i="0" u="none" strike="noStrike" baseline="30000" dirty="0" err="1">
                <a:solidFill>
                  <a:srgbClr val="00A48D"/>
                </a:solidFill>
                <a:latin typeface="+mj-lt"/>
              </a:rPr>
              <a:t>Vigilancia</a:t>
            </a:r>
            <a:r>
              <a:rPr lang="pt-BR" sz="3600" b="1" i="0" u="none" strike="noStrike" baseline="30000" dirty="0">
                <a:solidFill>
                  <a:srgbClr val="00A48D"/>
                </a:solidFill>
                <a:latin typeface="+mj-lt"/>
              </a:rPr>
              <a:t> Especial</a:t>
            </a:r>
            <a:endParaRPr lang="es-MX" sz="3600" b="1" i="0" u="none" strike="noStrike" baseline="30000" dirty="0">
              <a:solidFill>
                <a:srgbClr val="00A48D"/>
              </a:solidFill>
              <a:latin typeface="+mj-lt"/>
            </a:endParaRPr>
          </a:p>
        </p:txBody>
      </p:sp>
      <p:pic>
        <p:nvPicPr>
          <p:cNvPr id="3" name="Imagen 2">
            <a:extLst>
              <a:ext uri="{FF2B5EF4-FFF2-40B4-BE49-F238E27FC236}">
                <a16:creationId xmlns:a16="http://schemas.microsoft.com/office/drawing/2014/main" id="{47416C5B-7539-CAE7-52CA-BC0C1B399C4F}"/>
              </a:ext>
            </a:extLst>
          </p:cNvPr>
          <p:cNvPicPr>
            <a:picLocks noChangeAspect="1"/>
          </p:cNvPicPr>
          <p:nvPr/>
        </p:nvPicPr>
        <p:blipFill>
          <a:blip r:embed="rId2"/>
          <a:stretch>
            <a:fillRect/>
          </a:stretch>
        </p:blipFill>
        <p:spPr>
          <a:xfrm>
            <a:off x="1095570" y="1205302"/>
            <a:ext cx="4648049" cy="5056577"/>
          </a:xfrm>
          <a:prstGeom prst="rect">
            <a:avLst/>
          </a:prstGeom>
        </p:spPr>
      </p:pic>
      <p:pic>
        <p:nvPicPr>
          <p:cNvPr id="4" name="Imagen 3">
            <a:extLst>
              <a:ext uri="{FF2B5EF4-FFF2-40B4-BE49-F238E27FC236}">
                <a16:creationId xmlns:a16="http://schemas.microsoft.com/office/drawing/2014/main" id="{F3CAC0D9-16E7-D601-9DDD-E7D8B6C1C87F}"/>
              </a:ext>
            </a:extLst>
          </p:cNvPr>
          <p:cNvPicPr>
            <a:picLocks noChangeAspect="1"/>
          </p:cNvPicPr>
          <p:nvPr/>
        </p:nvPicPr>
        <p:blipFill>
          <a:blip r:embed="rId3"/>
          <a:stretch>
            <a:fillRect/>
          </a:stretch>
        </p:blipFill>
        <p:spPr>
          <a:xfrm>
            <a:off x="5832839" y="1205302"/>
            <a:ext cx="4911803" cy="3462491"/>
          </a:xfrm>
          <a:prstGeom prst="rect">
            <a:avLst/>
          </a:prstGeom>
        </p:spPr>
      </p:pic>
    </p:spTree>
    <p:extLst>
      <p:ext uri="{BB962C8B-B14F-4D97-AF65-F5344CB8AC3E}">
        <p14:creationId xmlns:p14="http://schemas.microsoft.com/office/powerpoint/2010/main" val="4180612387"/>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A32925-C493-7F12-97E2-7FE36F8A5305}"/>
              </a:ext>
            </a:extLst>
          </p:cNvPr>
          <p:cNvSpPr txBox="1"/>
          <p:nvPr/>
        </p:nvSpPr>
        <p:spPr>
          <a:xfrm>
            <a:off x="1126654" y="584372"/>
            <a:ext cx="8856984" cy="461665"/>
          </a:xfrm>
          <a:prstGeom prst="rect">
            <a:avLst/>
          </a:prstGeom>
          <a:noFill/>
        </p:spPr>
        <p:txBody>
          <a:bodyPr wrap="square">
            <a:spAutoFit/>
          </a:bodyPr>
          <a:lstStyle/>
          <a:p>
            <a:pPr marR="0" algn="just" rtl="0"/>
            <a:r>
              <a:rPr lang="pt-BR" sz="3600" b="1" i="0" u="none" strike="noStrike" baseline="30000" dirty="0">
                <a:solidFill>
                  <a:srgbClr val="00A48D"/>
                </a:solidFill>
                <a:latin typeface="+mj-lt"/>
              </a:rPr>
              <a:t>Indicadores FÉNIX – Medida De </a:t>
            </a:r>
            <a:r>
              <a:rPr lang="pt-BR" sz="3600" b="1" i="0" u="none" strike="noStrike" baseline="30000" dirty="0" err="1">
                <a:solidFill>
                  <a:srgbClr val="00A48D"/>
                </a:solidFill>
                <a:latin typeface="+mj-lt"/>
              </a:rPr>
              <a:t>Vigilancia</a:t>
            </a:r>
            <a:r>
              <a:rPr lang="pt-BR" sz="3600" b="1" i="0" u="none" strike="noStrike" baseline="30000" dirty="0">
                <a:solidFill>
                  <a:srgbClr val="00A48D"/>
                </a:solidFill>
                <a:latin typeface="+mj-lt"/>
              </a:rPr>
              <a:t> Especial</a:t>
            </a:r>
            <a:endParaRPr lang="es-MX" sz="3600" b="1" i="0" u="none" strike="noStrike" baseline="30000" dirty="0">
              <a:solidFill>
                <a:srgbClr val="00A48D"/>
              </a:solidFill>
              <a:latin typeface="+mj-lt"/>
            </a:endParaRPr>
          </a:p>
        </p:txBody>
      </p:sp>
      <p:pic>
        <p:nvPicPr>
          <p:cNvPr id="4" name="Imagen 3">
            <a:extLst>
              <a:ext uri="{FF2B5EF4-FFF2-40B4-BE49-F238E27FC236}">
                <a16:creationId xmlns:a16="http://schemas.microsoft.com/office/drawing/2014/main" id="{E66C52EE-0727-62E3-8845-E9F3E36B9D21}"/>
              </a:ext>
            </a:extLst>
          </p:cNvPr>
          <p:cNvPicPr>
            <a:picLocks noChangeAspect="1"/>
          </p:cNvPicPr>
          <p:nvPr/>
        </p:nvPicPr>
        <p:blipFill>
          <a:blip r:embed="rId2"/>
          <a:stretch>
            <a:fillRect/>
          </a:stretch>
        </p:blipFill>
        <p:spPr>
          <a:xfrm>
            <a:off x="2682079" y="1043383"/>
            <a:ext cx="6826254" cy="5474520"/>
          </a:xfrm>
          <a:prstGeom prst="rect">
            <a:avLst/>
          </a:prstGeom>
        </p:spPr>
      </p:pic>
    </p:spTree>
    <p:extLst>
      <p:ext uri="{BB962C8B-B14F-4D97-AF65-F5344CB8AC3E}">
        <p14:creationId xmlns:p14="http://schemas.microsoft.com/office/powerpoint/2010/main" val="2960331827"/>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3B83921-FEF6-248C-2C21-2E5592A7F815}"/>
              </a:ext>
            </a:extLst>
          </p:cNvPr>
          <p:cNvSpPr txBox="1"/>
          <p:nvPr/>
        </p:nvSpPr>
        <p:spPr>
          <a:xfrm>
            <a:off x="1126654" y="584372"/>
            <a:ext cx="8856984" cy="461665"/>
          </a:xfrm>
          <a:prstGeom prst="rect">
            <a:avLst/>
          </a:prstGeom>
          <a:noFill/>
        </p:spPr>
        <p:txBody>
          <a:bodyPr wrap="square">
            <a:spAutoFit/>
          </a:bodyPr>
          <a:lstStyle/>
          <a:p>
            <a:pPr marR="0" algn="just" rtl="0"/>
            <a:r>
              <a:rPr lang="pt-BR" sz="3600" b="1" i="0" u="none" strike="noStrike" baseline="30000" dirty="0">
                <a:solidFill>
                  <a:srgbClr val="00A48D"/>
                </a:solidFill>
                <a:latin typeface="+mj-lt"/>
              </a:rPr>
              <a:t>Indicadores FÉNIX – Medida De </a:t>
            </a:r>
            <a:r>
              <a:rPr lang="pt-BR" sz="3600" b="1" i="0" u="none" strike="noStrike" baseline="30000" dirty="0" err="1">
                <a:solidFill>
                  <a:srgbClr val="00A48D"/>
                </a:solidFill>
                <a:latin typeface="+mj-lt"/>
              </a:rPr>
              <a:t>Vigilancia</a:t>
            </a:r>
            <a:r>
              <a:rPr lang="pt-BR" sz="3600" b="1" i="0" u="none" strike="noStrike" baseline="30000" dirty="0">
                <a:solidFill>
                  <a:srgbClr val="00A48D"/>
                </a:solidFill>
                <a:latin typeface="+mj-lt"/>
              </a:rPr>
              <a:t> Especial</a:t>
            </a:r>
            <a:endParaRPr lang="es-MX" sz="3600" b="1" i="0" u="none" strike="noStrike" baseline="30000" dirty="0">
              <a:solidFill>
                <a:srgbClr val="00A48D"/>
              </a:solidFill>
              <a:latin typeface="+mj-lt"/>
            </a:endParaRPr>
          </a:p>
        </p:txBody>
      </p:sp>
      <p:pic>
        <p:nvPicPr>
          <p:cNvPr id="3" name="Imagen 2">
            <a:extLst>
              <a:ext uri="{FF2B5EF4-FFF2-40B4-BE49-F238E27FC236}">
                <a16:creationId xmlns:a16="http://schemas.microsoft.com/office/drawing/2014/main" id="{EE31FA30-1A77-280A-0FFC-215EB0491AC5}"/>
              </a:ext>
            </a:extLst>
          </p:cNvPr>
          <p:cNvPicPr>
            <a:picLocks noChangeAspect="1"/>
          </p:cNvPicPr>
          <p:nvPr/>
        </p:nvPicPr>
        <p:blipFill>
          <a:blip r:embed="rId2"/>
          <a:stretch>
            <a:fillRect/>
          </a:stretch>
        </p:blipFill>
        <p:spPr>
          <a:xfrm>
            <a:off x="1889284" y="1161865"/>
            <a:ext cx="8411843" cy="5099916"/>
          </a:xfrm>
          <a:prstGeom prst="rect">
            <a:avLst/>
          </a:prstGeom>
        </p:spPr>
      </p:pic>
    </p:spTree>
    <p:extLst>
      <p:ext uri="{BB962C8B-B14F-4D97-AF65-F5344CB8AC3E}">
        <p14:creationId xmlns:p14="http://schemas.microsoft.com/office/powerpoint/2010/main" val="266474427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FA806C-3451-291D-F1D5-869C6AB8A934}"/>
              </a:ext>
            </a:extLst>
          </p:cNvPr>
          <p:cNvSpPr txBox="1"/>
          <p:nvPr/>
        </p:nvSpPr>
        <p:spPr>
          <a:xfrm>
            <a:off x="581464" y="1629594"/>
            <a:ext cx="11027484" cy="584775"/>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A continuación, se comparte el resultado del indicador “Porcentaje de acciones de mejoras válidas”, que corresponde al plan de trabajo de la intervención administrativa. Se evidencia el cumplimiento por cada uno de los meses:</a:t>
            </a:r>
          </a:p>
        </p:txBody>
      </p:sp>
      <p:sp>
        <p:nvSpPr>
          <p:cNvPr id="3" name="CuadroTexto 2">
            <a:extLst>
              <a:ext uri="{FF2B5EF4-FFF2-40B4-BE49-F238E27FC236}">
                <a16:creationId xmlns:a16="http://schemas.microsoft.com/office/drawing/2014/main" id="{E99D9BE8-F450-CFD3-81BC-4E902D08EE81}"/>
              </a:ext>
            </a:extLst>
          </p:cNvPr>
          <p:cNvSpPr txBox="1"/>
          <p:nvPr/>
        </p:nvSpPr>
        <p:spPr>
          <a:xfrm>
            <a:off x="1126654" y="736318"/>
            <a:ext cx="7344816" cy="830997"/>
          </a:xfrm>
          <a:prstGeom prst="rect">
            <a:avLst/>
          </a:prstGeom>
          <a:noFill/>
        </p:spPr>
        <p:txBody>
          <a:bodyPr wrap="square">
            <a:spAutoFit/>
          </a:bodyPr>
          <a:lstStyle/>
          <a:p>
            <a:pPr marR="0" rtl="0"/>
            <a:r>
              <a:rPr lang="es-MX" sz="3600" b="1" i="0" u="none" strike="noStrike" baseline="30000" dirty="0">
                <a:solidFill>
                  <a:srgbClr val="00A48D"/>
                </a:solidFill>
                <a:latin typeface="+mj-lt"/>
              </a:rPr>
              <a:t>Plan de Trabajo – Intervención Superintendencia Nacional de Salud (SNS)</a:t>
            </a:r>
          </a:p>
        </p:txBody>
      </p:sp>
      <p:pic>
        <p:nvPicPr>
          <p:cNvPr id="5" name="Imagen 4">
            <a:extLst>
              <a:ext uri="{FF2B5EF4-FFF2-40B4-BE49-F238E27FC236}">
                <a16:creationId xmlns:a16="http://schemas.microsoft.com/office/drawing/2014/main" id="{4C567B3E-B505-F5C7-39AB-8BF6078B841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70" y="2421682"/>
            <a:ext cx="7053072" cy="3803904"/>
          </a:xfrm>
          <a:prstGeom prst="rect">
            <a:avLst/>
          </a:prstGeom>
        </p:spPr>
      </p:pic>
    </p:spTree>
    <p:extLst>
      <p:ext uri="{BB962C8B-B14F-4D97-AF65-F5344CB8AC3E}">
        <p14:creationId xmlns:p14="http://schemas.microsoft.com/office/powerpoint/2010/main" val="2302076605"/>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0BFFDC-384F-0DFB-50C7-4DECAAAA9978}"/>
              </a:ext>
            </a:extLst>
          </p:cNvPr>
          <p:cNvSpPr txBox="1"/>
          <p:nvPr/>
        </p:nvSpPr>
        <p:spPr>
          <a:xfrm>
            <a:off x="406574" y="2091397"/>
            <a:ext cx="3929566" cy="3539430"/>
          </a:xfrm>
          <a:prstGeom prst="rect">
            <a:avLst/>
          </a:prstGeom>
          <a:noFill/>
        </p:spPr>
        <p:txBody>
          <a:bodyPr vert="horz" wrap="square" rtlCol="0" anchor="t">
            <a:spAutoFit/>
          </a:bodyPr>
          <a:lstStyle/>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23 para el Sistema de Gestión y Control de las Medidas Especiales Fénix.</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44 para las órdenes descritas en la Resolución 2023320030003984-6 de 16/06/2023.</a:t>
            </a:r>
          </a:p>
          <a:p>
            <a:pPr marR="0" algn="just" rtl="0"/>
            <a:endParaRPr lang="es-MX" sz="2400" i="0" u="none" strike="noStrike" baseline="30000" dirty="0">
              <a:solidFill>
                <a:srgbClr val="23505E"/>
              </a:solidFill>
              <a:latin typeface="+mj-lt"/>
            </a:endParaRPr>
          </a:p>
          <a:p>
            <a:pPr marR="0" algn="just" rtl="0"/>
            <a:r>
              <a:rPr lang="es-MX" sz="2400" i="0" u="none" strike="noStrike" baseline="30000" dirty="0">
                <a:solidFill>
                  <a:srgbClr val="23505E"/>
                </a:solidFill>
                <a:latin typeface="+mj-lt"/>
              </a:rPr>
              <a:t>El seguimiento mensual de indicadores permite evidenciar el impacto de las acciones de mejoramiento planteadas y desarrolladas por la EPS durante la intervención realizada por la Superintendencia Nacional de Salud.</a:t>
            </a:r>
          </a:p>
          <a:p>
            <a:pPr marR="0" algn="just" rtl="0"/>
            <a:r>
              <a:rPr lang="es-MX" sz="2400" i="0" u="none" strike="noStrike" baseline="30000" dirty="0">
                <a:solidFill>
                  <a:srgbClr val="23505E"/>
                </a:solidFill>
                <a:latin typeface="+mj-lt"/>
              </a:rPr>
              <a:t>A continuación, se comparte el cumplimiento por cada mes:</a:t>
            </a:r>
          </a:p>
          <a:p>
            <a:pPr marR="0" algn="just" rtl="0"/>
            <a:r>
              <a:rPr lang="es-MX" sz="2400" i="0" u="none" strike="noStrike" baseline="30000" dirty="0">
                <a:solidFill>
                  <a:srgbClr val="23505E"/>
                </a:solidFill>
                <a:latin typeface="+mj-lt"/>
              </a:rPr>
              <a:t> </a:t>
            </a:r>
          </a:p>
        </p:txBody>
      </p:sp>
      <p:sp>
        <p:nvSpPr>
          <p:cNvPr id="3" name="CuadroTexto 2">
            <a:extLst>
              <a:ext uri="{FF2B5EF4-FFF2-40B4-BE49-F238E27FC236}">
                <a16:creationId xmlns:a16="http://schemas.microsoft.com/office/drawing/2014/main" id="{9994F76D-D63D-9602-A79F-1EE17C357958}"/>
              </a:ext>
            </a:extLst>
          </p:cNvPr>
          <p:cNvSpPr txBox="1"/>
          <p:nvPr/>
        </p:nvSpPr>
        <p:spPr>
          <a:xfrm>
            <a:off x="1126654" y="736318"/>
            <a:ext cx="7344816" cy="830997"/>
          </a:xfrm>
          <a:prstGeom prst="rect">
            <a:avLst/>
          </a:prstGeom>
          <a:noFill/>
        </p:spPr>
        <p:txBody>
          <a:bodyPr wrap="square">
            <a:spAutoFit/>
          </a:bodyPr>
          <a:lstStyle/>
          <a:p>
            <a:pPr marR="0" rtl="0"/>
            <a:r>
              <a:rPr lang="es-MX" sz="3600" b="1" i="0" u="none" strike="noStrike" baseline="30000" dirty="0">
                <a:solidFill>
                  <a:srgbClr val="00A48D"/>
                </a:solidFill>
                <a:latin typeface="+mj-lt"/>
              </a:rPr>
              <a:t>Savia Salud EPS dentro de su plan de trabajo cuenta con 67 indicadores, distribuidos de la siguiente manera:</a:t>
            </a:r>
          </a:p>
        </p:txBody>
      </p:sp>
      <p:pic>
        <p:nvPicPr>
          <p:cNvPr id="5" name="Imagen 4">
            <a:extLst>
              <a:ext uri="{FF2B5EF4-FFF2-40B4-BE49-F238E27FC236}">
                <a16:creationId xmlns:a16="http://schemas.microsoft.com/office/drawing/2014/main" id="{3578908D-8247-7386-AE62-AB087FE7683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83038" y="2091397"/>
            <a:ext cx="7053086" cy="3806960"/>
          </a:xfrm>
          <a:prstGeom prst="rect">
            <a:avLst/>
          </a:prstGeom>
        </p:spPr>
      </p:pic>
    </p:spTree>
    <p:extLst>
      <p:ext uri="{BB962C8B-B14F-4D97-AF65-F5344CB8AC3E}">
        <p14:creationId xmlns:p14="http://schemas.microsoft.com/office/powerpoint/2010/main" val="32116926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1" y="2516627"/>
            <a:ext cx="7848872" cy="1754326"/>
          </a:xfrm>
          <a:prstGeom prst="rect">
            <a:avLst/>
          </a:prstGeom>
          <a:noFill/>
        </p:spPr>
        <p:txBody>
          <a:bodyPr wrap="square" rtlCol="0">
            <a:spAutoFit/>
          </a:bodyPr>
          <a:lstStyle/>
          <a:p>
            <a:r>
              <a:rPr lang="es-MX" sz="5400" b="1" dirty="0">
                <a:solidFill>
                  <a:srgbClr val="009B86"/>
                </a:solidFill>
                <a:latin typeface="+mj-lt"/>
              </a:rPr>
              <a:t>Gestión del aseguramiento en salud</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57994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FCDB80-3A2F-D000-3AD2-BB4667986560}"/>
              </a:ext>
            </a:extLst>
          </p:cNvPr>
          <p:cNvPicPr>
            <a:picLocks noChangeAspect="1"/>
          </p:cNvPicPr>
          <p:nvPr/>
        </p:nvPicPr>
        <p:blipFill>
          <a:blip r:embed="rId2"/>
          <a:stretch>
            <a:fillRect/>
          </a:stretch>
        </p:blipFill>
        <p:spPr>
          <a:xfrm>
            <a:off x="1558702" y="1053530"/>
            <a:ext cx="9073008" cy="5149545"/>
          </a:xfrm>
          <a:prstGeom prst="rect">
            <a:avLst/>
          </a:prstGeom>
        </p:spPr>
      </p:pic>
    </p:spTree>
    <p:extLst>
      <p:ext uri="{BB962C8B-B14F-4D97-AF65-F5344CB8AC3E}">
        <p14:creationId xmlns:p14="http://schemas.microsoft.com/office/powerpoint/2010/main" val="103655099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085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4FF9C1A-A561-BD2D-E97D-2E47D24E2CF4}"/>
              </a:ext>
            </a:extLst>
          </p:cNvPr>
          <p:cNvSpPr txBox="1"/>
          <p:nvPr/>
        </p:nvSpPr>
        <p:spPr>
          <a:xfrm>
            <a:off x="1054646" y="1822346"/>
            <a:ext cx="10468633" cy="1077218"/>
          </a:xfrm>
          <a:prstGeom prst="rect">
            <a:avLst/>
          </a:prstGeom>
          <a:noFill/>
        </p:spPr>
        <p:txBody>
          <a:bodyPr vert="horz" wrap="square" rtlCol="0" anchor="t">
            <a:spAutoFit/>
          </a:bodyPr>
          <a:lstStyle/>
          <a:p>
            <a:pPr algn="just"/>
            <a:r>
              <a:rPr lang="es-MX" sz="2400" b="0" i="0" u="none" strike="noStrike" baseline="30000" dirty="0">
                <a:solidFill>
                  <a:srgbClr val="23505E"/>
                </a:solidFill>
                <a:latin typeface="+mj-lt"/>
              </a:rPr>
              <a:t>Savia Salud EPS tiene una cobertura del 98,4% en el Departamento de Antioquia haciendo presencia y garantizando la accesibilidad de la población en 123 municipios de los 125 del departamento de Antioquia, únicamente faltarían los municipios de Jericó y </a:t>
            </a:r>
            <a:r>
              <a:rPr lang="es-MX" sz="2400" b="0" i="0" u="none" strike="noStrike" baseline="30000" dirty="0" err="1">
                <a:solidFill>
                  <a:srgbClr val="23505E"/>
                </a:solidFill>
                <a:latin typeface="+mj-lt"/>
              </a:rPr>
              <a:t>Uramita</a:t>
            </a:r>
            <a:r>
              <a:rPr lang="es-MX" sz="2400" b="0" i="0" u="none" strike="noStrike" baseline="30000" dirty="0">
                <a:solidFill>
                  <a:srgbClr val="23505E"/>
                </a:solidFill>
                <a:latin typeface="+mj-lt"/>
              </a:rPr>
              <a:t> equivalente al 1,6% para tener el 100% de cobertura.</a:t>
            </a:r>
          </a:p>
          <a:p>
            <a:pPr marR="0" algn="just" rtl="0"/>
            <a:endParaRPr lang="es-MX" sz="2400" b="0" i="0" u="none" strike="noStrike" baseline="30000" dirty="0">
              <a:solidFill>
                <a:srgbClr val="23505E"/>
              </a:solidFill>
              <a:latin typeface="+mj-lt"/>
            </a:endParaRPr>
          </a:p>
        </p:txBody>
      </p:sp>
      <p:grpSp>
        <p:nvGrpSpPr>
          <p:cNvPr id="8" name="Grupo 7">
            <a:extLst>
              <a:ext uri="{FF2B5EF4-FFF2-40B4-BE49-F238E27FC236}">
                <a16:creationId xmlns:a16="http://schemas.microsoft.com/office/drawing/2014/main" id="{FEC456EB-9780-437D-E3DA-FCC109F99672}"/>
              </a:ext>
            </a:extLst>
          </p:cNvPr>
          <p:cNvGrpSpPr/>
          <p:nvPr/>
        </p:nvGrpSpPr>
        <p:grpSpPr>
          <a:xfrm>
            <a:off x="2062758" y="2899564"/>
            <a:ext cx="7758657" cy="3078480"/>
            <a:chOff x="2323923" y="3251487"/>
            <a:chExt cx="7758657" cy="3078480"/>
          </a:xfrm>
        </p:grpSpPr>
        <p:pic>
          <p:nvPicPr>
            <p:cNvPr id="4" name="Imagen 3">
              <a:extLst>
                <a:ext uri="{FF2B5EF4-FFF2-40B4-BE49-F238E27FC236}">
                  <a16:creationId xmlns:a16="http://schemas.microsoft.com/office/drawing/2014/main" id="{F5D47048-16A4-8671-EAE5-381586581E5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23923" y="3251487"/>
              <a:ext cx="3304032" cy="3078480"/>
            </a:xfrm>
            <a:prstGeom prst="rect">
              <a:avLst/>
            </a:prstGeom>
          </p:spPr>
        </p:pic>
        <p:sp>
          <p:nvSpPr>
            <p:cNvPr id="5" name="Elipse 4">
              <a:extLst>
                <a:ext uri="{FF2B5EF4-FFF2-40B4-BE49-F238E27FC236}">
                  <a16:creationId xmlns:a16="http://schemas.microsoft.com/office/drawing/2014/main" id="{10683368-108F-28C7-BADD-65D46536EB45}"/>
                </a:ext>
              </a:extLst>
            </p:cNvPr>
            <p:cNvSpPr/>
            <p:nvPr/>
          </p:nvSpPr>
          <p:spPr>
            <a:xfrm>
              <a:off x="7319342" y="3511361"/>
              <a:ext cx="2763238" cy="2763238"/>
            </a:xfrm>
            <a:prstGeom prst="ellipse">
              <a:avLst/>
            </a:prstGeom>
            <a:solidFill>
              <a:srgbClr val="5CFF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solidFill>
                  <a:srgbClr val="00CC99"/>
                </a:solidFill>
              </a:endParaRPr>
            </a:p>
          </p:txBody>
        </p:sp>
        <p:sp>
          <p:nvSpPr>
            <p:cNvPr id="6" name="CuadroTexto 5">
              <a:extLst>
                <a:ext uri="{FF2B5EF4-FFF2-40B4-BE49-F238E27FC236}">
                  <a16:creationId xmlns:a16="http://schemas.microsoft.com/office/drawing/2014/main" id="{0CB98E6D-7C1A-65FF-0A5B-A42D661A96A6}"/>
                </a:ext>
              </a:extLst>
            </p:cNvPr>
            <p:cNvSpPr txBox="1"/>
            <p:nvPr/>
          </p:nvSpPr>
          <p:spPr>
            <a:xfrm>
              <a:off x="7476825" y="4956437"/>
              <a:ext cx="2448272" cy="1154162"/>
            </a:xfrm>
            <a:prstGeom prst="rect">
              <a:avLst/>
            </a:prstGeom>
            <a:noFill/>
          </p:spPr>
          <p:txBody>
            <a:bodyPr wrap="square" rtlCol="0">
              <a:spAutoFit/>
            </a:bodyPr>
            <a:lstStyle/>
            <a:p>
              <a:pPr algn="ctr"/>
              <a:r>
                <a:rPr lang="es-MX" sz="3600" b="1" i="0" u="none" strike="noStrike" baseline="30000" dirty="0">
                  <a:solidFill>
                    <a:srgbClr val="002923"/>
                  </a:solidFill>
                  <a:latin typeface="+mj-lt"/>
                </a:rPr>
                <a:t>Municipios de Jericó y </a:t>
              </a:r>
              <a:r>
                <a:rPr lang="es-MX" sz="3600" b="1" i="0" u="none" strike="noStrike" baseline="30000" dirty="0" err="1">
                  <a:solidFill>
                    <a:srgbClr val="002923"/>
                  </a:solidFill>
                  <a:latin typeface="+mj-lt"/>
                </a:rPr>
                <a:t>Uramita</a:t>
              </a:r>
              <a:endParaRPr lang="es-MX" sz="3600" b="1" i="0" u="none" strike="noStrike" baseline="30000" dirty="0">
                <a:solidFill>
                  <a:srgbClr val="002923"/>
                </a:solidFill>
                <a:latin typeface="+mj-lt"/>
              </a:endParaRPr>
            </a:p>
            <a:p>
              <a:endParaRPr lang="es-MX" dirty="0"/>
            </a:p>
          </p:txBody>
        </p:sp>
        <p:sp>
          <p:nvSpPr>
            <p:cNvPr id="7" name="CuadroTexto 6">
              <a:extLst>
                <a:ext uri="{FF2B5EF4-FFF2-40B4-BE49-F238E27FC236}">
                  <a16:creationId xmlns:a16="http://schemas.microsoft.com/office/drawing/2014/main" id="{37E32E85-2E82-197F-41F8-49A9D7372ABF}"/>
                </a:ext>
              </a:extLst>
            </p:cNvPr>
            <p:cNvSpPr txBox="1"/>
            <p:nvPr/>
          </p:nvSpPr>
          <p:spPr>
            <a:xfrm>
              <a:off x="7555567" y="4029254"/>
              <a:ext cx="2448272" cy="1107996"/>
            </a:xfrm>
            <a:prstGeom prst="rect">
              <a:avLst/>
            </a:prstGeom>
            <a:noFill/>
          </p:spPr>
          <p:txBody>
            <a:bodyPr wrap="square" rtlCol="0">
              <a:spAutoFit/>
            </a:bodyPr>
            <a:lstStyle/>
            <a:p>
              <a:pPr algn="ctr"/>
              <a:r>
                <a:rPr lang="es-MX" sz="6600" b="1" i="0" u="none" strike="noStrike" baseline="30000" dirty="0">
                  <a:solidFill>
                    <a:srgbClr val="002923"/>
                  </a:solidFill>
                  <a:latin typeface="+mj-lt"/>
                </a:rPr>
                <a:t>1,6%</a:t>
              </a:r>
              <a:endParaRPr lang="es-MX" dirty="0"/>
            </a:p>
          </p:txBody>
        </p:sp>
      </p:grpSp>
      <p:sp>
        <p:nvSpPr>
          <p:cNvPr id="9" name="CuadroTexto 8">
            <a:extLst>
              <a:ext uri="{FF2B5EF4-FFF2-40B4-BE49-F238E27FC236}">
                <a16:creationId xmlns:a16="http://schemas.microsoft.com/office/drawing/2014/main" id="{D53B5D7D-DC93-ACE5-134A-3A05BEE04432}"/>
              </a:ext>
            </a:extLst>
          </p:cNvPr>
          <p:cNvSpPr txBox="1"/>
          <p:nvPr/>
        </p:nvSpPr>
        <p:spPr>
          <a:xfrm>
            <a:off x="1054646" y="1345256"/>
            <a:ext cx="10468633" cy="666849"/>
          </a:xfrm>
          <a:prstGeom prst="rect">
            <a:avLst/>
          </a:prstGeom>
          <a:noFill/>
        </p:spPr>
        <p:txBody>
          <a:bodyPr vert="horz" wrap="square" rtlCol="0" anchor="t">
            <a:spAutoFit/>
          </a:bodyPr>
          <a:lstStyle/>
          <a:p>
            <a:pPr marR="0" algn="just" rtl="0"/>
            <a:r>
              <a:rPr lang="es-ES_tradnl" sz="3200" b="1" i="0" u="none" strike="noStrike" baseline="30000" dirty="0">
                <a:solidFill>
                  <a:srgbClr val="00A48D"/>
                </a:solidFill>
                <a:latin typeface="+mj-lt"/>
              </a:rPr>
              <a:t>Cobertura en Antioquia 2023:</a:t>
            </a:r>
            <a:endParaRPr lang="es-ES_tradnl" sz="1800" b="1" i="0" u="none" strike="noStrike" baseline="30000" dirty="0">
              <a:solidFill>
                <a:srgbClr val="23505E"/>
              </a:solidFill>
              <a:latin typeface="Open Sans Extrabold" panose="020B0906030804020204" pitchFamily="34" charset="0"/>
            </a:endParaRPr>
          </a:p>
          <a:p>
            <a:pPr marR="0" algn="just" rtl="0"/>
            <a:endParaRPr lang="es-MX" sz="2400" b="0" i="0" u="none" strike="noStrike" baseline="30000" dirty="0">
              <a:solidFill>
                <a:srgbClr val="23505E"/>
              </a:solidFill>
              <a:latin typeface="+mj-lt"/>
            </a:endParaRPr>
          </a:p>
        </p:txBody>
      </p:sp>
    </p:spTree>
    <p:extLst>
      <p:ext uri="{BB962C8B-B14F-4D97-AF65-F5344CB8AC3E}">
        <p14:creationId xmlns:p14="http://schemas.microsoft.com/office/powerpoint/2010/main" val="40067555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CCD18B-7AAF-4B36-6EEF-3E2A276021D8}"/>
              </a:ext>
            </a:extLst>
          </p:cNvPr>
          <p:cNvSpPr txBox="1"/>
          <p:nvPr/>
        </p:nvSpPr>
        <p:spPr>
          <a:xfrm>
            <a:off x="1054646" y="1854989"/>
            <a:ext cx="4176464" cy="452431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Para el 2023 se presentaron 144.082 ingresos de afiliados nuevos, siendo el mayor porcentaje la afiliación de la Población Pobre No Asegurada (PNA) con un 54,85% seguido por los reingresos de afiliados con un 33,80% y el 11,35% corresponde a los traslados de otras EPS (TDA).</a:t>
            </a:r>
          </a:p>
          <a:p>
            <a:pPr marR="0" algn="just" rtl="0"/>
            <a:endParaRPr lang="es-ES_tradnl"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Así mismo se generaron 124.662 egresos durante el año 2023 con un mayor porcentaje en los traslados a otras EPS (TAA) con un 71,65% incluyendo los traslados de usuarios del nuevo municipio del Chocó Nuevo Belén de </a:t>
            </a:r>
            <a:r>
              <a:rPr lang="es-MX" sz="2400" b="0" i="0" u="none" strike="noStrike" baseline="30000" dirty="0" err="1">
                <a:solidFill>
                  <a:srgbClr val="23505E"/>
                </a:solidFill>
                <a:latin typeface="+mj-lt"/>
              </a:rPr>
              <a:t>Bajir</a:t>
            </a:r>
            <a:r>
              <a:rPr lang="es-MX" sz="2400" baseline="30000" dirty="0" err="1">
                <a:solidFill>
                  <a:srgbClr val="23505E"/>
                </a:solidFill>
                <a:latin typeface="+mj-lt"/>
              </a:rPr>
              <a:t>á</a:t>
            </a:r>
            <a:r>
              <a:rPr lang="es-MX" sz="2400" b="0" i="0" u="none" strike="noStrike" baseline="30000" dirty="0">
                <a:solidFill>
                  <a:srgbClr val="23505E"/>
                </a:solidFill>
                <a:latin typeface="+mj-lt"/>
              </a:rPr>
              <a:t> lo que ocasionó disminución en la subregión de Urabá, seguido por 11,04% de los afiliados fallecidos y un 17,31% restante es por las causas de </a:t>
            </a:r>
            <a:r>
              <a:rPr lang="es-MX" sz="2400" b="0" i="0" u="none" strike="noStrike" baseline="30000" dirty="0" err="1">
                <a:solidFill>
                  <a:srgbClr val="23505E"/>
                </a:solidFill>
                <a:latin typeface="+mj-lt"/>
              </a:rPr>
              <a:t>multiafiliación</a:t>
            </a:r>
            <a:r>
              <a:rPr lang="es-MX" sz="2400" b="0" i="0" u="none" strike="noStrike" baseline="30000" dirty="0">
                <a:solidFill>
                  <a:srgbClr val="23505E"/>
                </a:solidFill>
                <a:latin typeface="+mj-lt"/>
              </a:rPr>
              <a:t> con Régimen Especial o de Excepción y retiros por los Entes Territoriales.</a:t>
            </a:r>
          </a:p>
          <a:p>
            <a:pPr marR="0" algn="just" rtl="0"/>
            <a:endParaRPr lang="es-ES_tradnl" sz="2400" b="0" i="0" u="none" strike="noStrike" baseline="30000" dirty="0">
              <a:solidFill>
                <a:srgbClr val="23505E"/>
              </a:solidFill>
              <a:latin typeface="Open Sans" panose="020B0606030504020204" pitchFamily="34" charset="0"/>
            </a:endParaRPr>
          </a:p>
        </p:txBody>
      </p:sp>
      <p:sp>
        <p:nvSpPr>
          <p:cNvPr id="6" name="CuadroTexto 5">
            <a:extLst>
              <a:ext uri="{FF2B5EF4-FFF2-40B4-BE49-F238E27FC236}">
                <a16:creationId xmlns:a16="http://schemas.microsoft.com/office/drawing/2014/main" id="{811D92EF-2D7F-5187-1774-C2AB9E75CF95}"/>
              </a:ext>
            </a:extLst>
          </p:cNvPr>
          <p:cNvSpPr txBox="1"/>
          <p:nvPr/>
        </p:nvSpPr>
        <p:spPr>
          <a:xfrm>
            <a:off x="5447134" y="1413570"/>
            <a:ext cx="5904656" cy="338554"/>
          </a:xfrm>
          <a:prstGeom prst="rect">
            <a:avLst/>
          </a:prstGeom>
          <a:noFill/>
        </p:spPr>
        <p:txBody>
          <a:bodyPr wrap="square">
            <a:spAutoFit/>
          </a:bodyPr>
          <a:lstStyle/>
          <a:p>
            <a:pPr marR="0" rtl="0"/>
            <a:r>
              <a:rPr lang="es-MX" sz="2400" b="1" i="0" u="none" strike="noStrike" baseline="30000" dirty="0">
                <a:solidFill>
                  <a:srgbClr val="00A48D"/>
                </a:solidFill>
                <a:latin typeface="+mj-lt"/>
              </a:rPr>
              <a:t>Número de Afiliados Régimen Subsidiado y Régimen Contributivo:</a:t>
            </a:r>
            <a:endParaRPr lang="es-MX" sz="2400" b="1" i="0" u="none" strike="noStrike" baseline="30000" dirty="0">
              <a:solidFill>
                <a:srgbClr val="23505E"/>
              </a:solidFill>
              <a:latin typeface="+mj-lt"/>
            </a:endParaRPr>
          </a:p>
        </p:txBody>
      </p:sp>
      <p:sp>
        <p:nvSpPr>
          <p:cNvPr id="8" name="CuadroTexto 7">
            <a:extLst>
              <a:ext uri="{FF2B5EF4-FFF2-40B4-BE49-F238E27FC236}">
                <a16:creationId xmlns:a16="http://schemas.microsoft.com/office/drawing/2014/main" id="{BA59CCEE-B2E7-5857-A586-50A48D301A57}"/>
              </a:ext>
            </a:extLst>
          </p:cNvPr>
          <p:cNvSpPr txBox="1"/>
          <p:nvPr/>
        </p:nvSpPr>
        <p:spPr>
          <a:xfrm>
            <a:off x="1054646" y="1290459"/>
            <a:ext cx="3218093" cy="461665"/>
          </a:xfrm>
          <a:prstGeom prst="rect">
            <a:avLst/>
          </a:prstGeom>
          <a:noFill/>
        </p:spPr>
        <p:txBody>
          <a:bodyPr wrap="square">
            <a:spAutoFit/>
          </a:bodyPr>
          <a:lstStyle/>
          <a:p>
            <a:r>
              <a:rPr lang="es-MX" sz="2400" b="1" i="0" u="none" strike="noStrike" baseline="30000" dirty="0">
                <a:solidFill>
                  <a:srgbClr val="00A48D"/>
                </a:solidFill>
                <a:latin typeface="+mj-lt"/>
              </a:rPr>
              <a:t>Ingresos y Egresos de Afiliados 2023</a:t>
            </a:r>
            <a:endParaRPr lang="es-MX" b="1" dirty="0"/>
          </a:p>
        </p:txBody>
      </p:sp>
      <p:pic>
        <p:nvPicPr>
          <p:cNvPr id="11" name="Imagen 10">
            <a:extLst>
              <a:ext uri="{FF2B5EF4-FFF2-40B4-BE49-F238E27FC236}">
                <a16:creationId xmlns:a16="http://schemas.microsoft.com/office/drawing/2014/main" id="{B4A1A561-55E7-4A64-80C2-4981F2E5E378}"/>
              </a:ext>
            </a:extLst>
          </p:cNvPr>
          <p:cNvPicPr>
            <a:picLocks noChangeAspect="1"/>
          </p:cNvPicPr>
          <p:nvPr/>
        </p:nvPicPr>
        <p:blipFill>
          <a:blip r:embed="rId2"/>
          <a:stretch>
            <a:fillRect/>
          </a:stretch>
        </p:blipFill>
        <p:spPr>
          <a:xfrm>
            <a:off x="5375126" y="1759845"/>
            <a:ext cx="5328592" cy="4287198"/>
          </a:xfrm>
          <a:prstGeom prst="rect">
            <a:avLst/>
          </a:prstGeom>
        </p:spPr>
      </p:pic>
    </p:spTree>
    <p:extLst>
      <p:ext uri="{BB962C8B-B14F-4D97-AF65-F5344CB8AC3E}">
        <p14:creationId xmlns:p14="http://schemas.microsoft.com/office/powerpoint/2010/main" val="32948156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FD20C4F-DDBF-E595-4248-5389B2A2B71B}"/>
              </a:ext>
            </a:extLst>
          </p:cNvPr>
          <p:cNvSpPr txBox="1"/>
          <p:nvPr/>
        </p:nvSpPr>
        <p:spPr>
          <a:xfrm>
            <a:off x="602078" y="1495142"/>
            <a:ext cx="10986257"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ea typeface="Open Sans" panose="020B0606030504020204" pitchFamily="34" charset="0"/>
                <a:cs typeface="Open Sans" panose="020B0606030504020204" pitchFamily="34" charset="0"/>
              </a:rPr>
              <a:t>Savia Salud EPS se mantiene durante el año 2023 en el primer puesto en el Régimen Subsidiado con 1.532.548 usuarios, con una participación del 55,46%</a:t>
            </a:r>
          </a:p>
          <a:p>
            <a:pPr marR="0" algn="just" rtl="0"/>
            <a:endParaRPr lang="es-ES_tradnl" sz="2400" b="0"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25AD38BD-8994-C1F3-BE5E-960CDCB05490}"/>
              </a:ext>
            </a:extLst>
          </p:cNvPr>
          <p:cNvSpPr txBox="1"/>
          <p:nvPr/>
        </p:nvSpPr>
        <p:spPr>
          <a:xfrm>
            <a:off x="1126654" y="839475"/>
            <a:ext cx="6325217" cy="461665"/>
          </a:xfrm>
          <a:prstGeom prst="rect">
            <a:avLst/>
          </a:prstGeom>
          <a:noFill/>
        </p:spPr>
        <p:txBody>
          <a:bodyPr wrap="square">
            <a:spAutoFit/>
          </a:bodyPr>
          <a:lstStyle/>
          <a:p>
            <a:pPr marR="0" algn="l" rtl="0"/>
            <a:r>
              <a:rPr lang="es-MX" sz="3600" b="1" i="0" u="none" strike="noStrike" baseline="30000" dirty="0">
                <a:solidFill>
                  <a:srgbClr val="00A48D"/>
                </a:solidFill>
                <a:latin typeface="+mj-lt"/>
              </a:rPr>
              <a:t>Participación en el Mercado Regional:</a:t>
            </a:r>
            <a:endParaRPr lang="es-MX" sz="3600" b="0" i="0" u="none" strike="noStrike" baseline="30000" dirty="0">
              <a:solidFill>
                <a:srgbClr val="000000"/>
              </a:solidFill>
              <a:latin typeface="+mj-lt"/>
            </a:endParaRPr>
          </a:p>
        </p:txBody>
      </p:sp>
      <p:pic>
        <p:nvPicPr>
          <p:cNvPr id="5" name="Imagen 4">
            <a:extLst>
              <a:ext uri="{FF2B5EF4-FFF2-40B4-BE49-F238E27FC236}">
                <a16:creationId xmlns:a16="http://schemas.microsoft.com/office/drawing/2014/main" id="{D6F25445-F742-56FB-2740-F4A22AE7C8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078" y="2158271"/>
            <a:ext cx="6417272" cy="3861842"/>
          </a:xfrm>
          <a:prstGeom prst="rect">
            <a:avLst/>
          </a:prstGeom>
        </p:spPr>
      </p:pic>
      <p:sp>
        <p:nvSpPr>
          <p:cNvPr id="6" name="CuadroTexto 5">
            <a:extLst>
              <a:ext uri="{FF2B5EF4-FFF2-40B4-BE49-F238E27FC236}">
                <a16:creationId xmlns:a16="http://schemas.microsoft.com/office/drawing/2014/main" id="{E2160123-C2F3-6169-6924-7C954B63ED83}"/>
              </a:ext>
            </a:extLst>
          </p:cNvPr>
          <p:cNvSpPr txBox="1"/>
          <p:nvPr/>
        </p:nvSpPr>
        <p:spPr>
          <a:xfrm>
            <a:off x="7578632" y="2480683"/>
            <a:ext cx="4005283" cy="3539430"/>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Y en el total de afiliados teniendo en cuenta la población del Régimen Contributivo y Régimen Subsidiado ocupamos el segundo puesto en el departamento de </a:t>
            </a:r>
            <a:r>
              <a:rPr lang="es-MX" sz="2400" b="1" i="0" u="none" strike="noStrike" baseline="30000" dirty="0">
                <a:solidFill>
                  <a:srgbClr val="23505E"/>
                </a:solidFill>
                <a:latin typeface="+mj-lt"/>
              </a:rPr>
              <a:t>Antioquia con un 23,93% del total de la población afiliada al Sistema General de Seguridad Social en Salud (SGSSS).</a:t>
            </a:r>
          </a:p>
          <a:p>
            <a:pPr marR="0" algn="just" rtl="0"/>
            <a:endParaRPr lang="es-ES_tradnl"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De la población asegurada en </a:t>
            </a:r>
            <a:r>
              <a:rPr lang="es-MX" sz="2400" b="1" i="0" u="none" strike="noStrike" baseline="30000" dirty="0">
                <a:solidFill>
                  <a:srgbClr val="23505E"/>
                </a:solidFill>
                <a:latin typeface="+mj-lt"/>
              </a:rPr>
              <a:t>Savia Salud EPS el 91,73% </a:t>
            </a:r>
            <a:r>
              <a:rPr lang="es-MX" sz="2400" b="0" i="0" u="none" strike="noStrike" baseline="30000" dirty="0">
                <a:solidFill>
                  <a:srgbClr val="23505E"/>
                </a:solidFill>
                <a:latin typeface="+mj-lt"/>
              </a:rPr>
              <a:t>equivale a usuarios del Régimen Subsidiado encontrándonos en el primer lugar en el departamento de </a:t>
            </a:r>
            <a:r>
              <a:rPr lang="es-MX" sz="2400" b="1" i="0" u="none" strike="noStrike" baseline="30000" dirty="0">
                <a:solidFill>
                  <a:srgbClr val="23505E"/>
                </a:solidFill>
                <a:latin typeface="+mj-lt"/>
              </a:rPr>
              <a:t>Antioquia y el 8,27% restante equivale a usuarios del Régimen Contributivo</a:t>
            </a:r>
            <a:r>
              <a:rPr lang="es-MX" sz="2400" b="0" i="0" u="none" strike="noStrike" baseline="30000" dirty="0">
                <a:solidFill>
                  <a:srgbClr val="23505E"/>
                </a:solidFill>
                <a:latin typeface="+mj-lt"/>
              </a:rPr>
              <a:t>. </a:t>
            </a:r>
            <a:endParaRPr lang="es-ES_tradnl" sz="2400" b="0" i="0" u="none" strike="noStrike" baseline="30000" dirty="0">
              <a:solidFill>
                <a:srgbClr val="23505E"/>
              </a:solidFill>
              <a:latin typeface="+mj-lt"/>
            </a:endParaRPr>
          </a:p>
        </p:txBody>
      </p:sp>
    </p:spTree>
    <p:extLst>
      <p:ext uri="{BB962C8B-B14F-4D97-AF65-F5344CB8AC3E}">
        <p14:creationId xmlns:p14="http://schemas.microsoft.com/office/powerpoint/2010/main" val="9593768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59D3D5-9012-97E8-6E85-C64A07559738}"/>
              </a:ext>
            </a:extLst>
          </p:cNvPr>
          <p:cNvSpPr txBox="1"/>
          <p:nvPr/>
        </p:nvSpPr>
        <p:spPr>
          <a:xfrm>
            <a:off x="602077" y="1485578"/>
            <a:ext cx="10986257"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Savia Salud EPS se mantiene durante el año 2023 en el </a:t>
            </a:r>
            <a:r>
              <a:rPr lang="es-MX" sz="2400" b="1" i="0" u="none" strike="noStrike" baseline="30000" dirty="0">
                <a:solidFill>
                  <a:srgbClr val="23505E"/>
                </a:solidFill>
                <a:latin typeface="+mj-lt"/>
              </a:rPr>
              <a:t>primer puesto </a:t>
            </a:r>
            <a:r>
              <a:rPr lang="es-MX" sz="2400" b="0" i="0" u="none" strike="noStrike" baseline="30000" dirty="0">
                <a:solidFill>
                  <a:srgbClr val="23505E"/>
                </a:solidFill>
                <a:latin typeface="+mj-lt"/>
              </a:rPr>
              <a:t>en el Régimen Subsidiado con </a:t>
            </a:r>
            <a:r>
              <a:rPr lang="es-MX" sz="2400" b="1" i="0" u="none" strike="noStrike" baseline="30000" dirty="0">
                <a:solidFill>
                  <a:srgbClr val="23505E"/>
                </a:solidFill>
                <a:latin typeface="+mj-lt"/>
              </a:rPr>
              <a:t>1.532.548 usuarios, con una participación del 55,46%</a:t>
            </a:r>
          </a:p>
          <a:p>
            <a:pPr marR="0" algn="just" rtl="0"/>
            <a:endParaRPr lang="es-ES_tradnl" sz="2400" b="0"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E6E3976A-88FD-1033-56F4-62C09AF7098A}"/>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Composición de los Regímenes de las EPS de Antioquia</a:t>
            </a:r>
          </a:p>
        </p:txBody>
      </p:sp>
      <p:pic>
        <p:nvPicPr>
          <p:cNvPr id="5" name="Imagen 4">
            <a:extLst>
              <a:ext uri="{FF2B5EF4-FFF2-40B4-BE49-F238E27FC236}">
                <a16:creationId xmlns:a16="http://schemas.microsoft.com/office/drawing/2014/main" id="{0DA770E5-7F6B-57E6-99FE-747213917EA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2861" y="1701602"/>
            <a:ext cx="8099258" cy="5085978"/>
          </a:xfrm>
          <a:prstGeom prst="rect">
            <a:avLst/>
          </a:prstGeom>
        </p:spPr>
      </p:pic>
    </p:spTree>
    <p:extLst>
      <p:ext uri="{BB962C8B-B14F-4D97-AF65-F5344CB8AC3E}">
        <p14:creationId xmlns:p14="http://schemas.microsoft.com/office/powerpoint/2010/main" val="38920749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13EB5-BBE9-1EC3-C570-4222C3237E1D}"/>
              </a:ext>
            </a:extLst>
          </p:cNvPr>
          <p:cNvSpPr txBox="1"/>
          <p:nvPr/>
        </p:nvSpPr>
        <p:spPr>
          <a:xfrm>
            <a:off x="540330" y="1485578"/>
            <a:ext cx="11109752" cy="1077218"/>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A inicios del año 2023 se definieron estrategias buscando que al final del año el fondo de incapacidades no superara el 13% de déficit, es decir, que de cada $100 apropiados se pagasen máximo $113 por concepto de prestaciones económicas.</a:t>
            </a:r>
          </a:p>
          <a:p>
            <a:pPr marR="0" algn="just" rtl="0"/>
            <a:r>
              <a:rPr lang="es-MX" sz="2400" b="0" i="0" u="none" strike="noStrike" baseline="30000" dirty="0">
                <a:solidFill>
                  <a:srgbClr val="23505E"/>
                </a:solidFill>
                <a:latin typeface="+mj-lt"/>
              </a:rPr>
              <a:t>Una de las actividades que mayor impacto positivo generó en la estrategia, fue el control a los afiliados con más de mil (1.000) días de incapacidad, iniciando el año 2023 con más de ciento treinta (130) personas y cerramos el año 2023 con tan sólo una (1) persona.</a:t>
            </a:r>
            <a:endParaRPr lang="es-ES_tradnl" sz="2400" b="0"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1BD487B8-5407-DE8C-B7DF-3067AA6A011D}"/>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Prestaciones Económicas</a:t>
            </a:r>
          </a:p>
        </p:txBody>
      </p:sp>
      <p:pic>
        <p:nvPicPr>
          <p:cNvPr id="5" name="Imagen 4">
            <a:extLst>
              <a:ext uri="{FF2B5EF4-FFF2-40B4-BE49-F238E27FC236}">
                <a16:creationId xmlns:a16="http://schemas.microsoft.com/office/drawing/2014/main" id="{293B3307-E0F9-3D51-7E3E-92C7729D9FD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09589" y="2781722"/>
            <a:ext cx="6771233" cy="2160240"/>
          </a:xfrm>
          <a:prstGeom prst="rect">
            <a:avLst/>
          </a:prstGeom>
        </p:spPr>
      </p:pic>
      <p:sp>
        <p:nvSpPr>
          <p:cNvPr id="6" name="CuadroTexto 5">
            <a:extLst>
              <a:ext uri="{FF2B5EF4-FFF2-40B4-BE49-F238E27FC236}">
                <a16:creationId xmlns:a16="http://schemas.microsoft.com/office/drawing/2014/main" id="{E0FAD649-EC3D-C1B5-AECE-02FC3536123C}"/>
              </a:ext>
            </a:extLst>
          </p:cNvPr>
          <p:cNvSpPr txBox="1"/>
          <p:nvPr/>
        </p:nvSpPr>
        <p:spPr>
          <a:xfrm>
            <a:off x="540330" y="5518026"/>
            <a:ext cx="11109753"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En resumen, en el año 2023 se logró reducir el déficit pasando del </a:t>
            </a:r>
            <a:r>
              <a:rPr lang="es-MX" sz="2400" b="1" i="0" u="none" strike="noStrike" baseline="30000" dirty="0">
                <a:solidFill>
                  <a:srgbClr val="23505E"/>
                </a:solidFill>
                <a:latin typeface="+mj-lt"/>
              </a:rPr>
              <a:t>-31,92% del año 2022 al -1,29% en el año 2023</a:t>
            </a:r>
            <a:r>
              <a:rPr lang="es-MX" sz="2400" b="0" i="0" u="none" strike="noStrike" baseline="30000" dirty="0">
                <a:solidFill>
                  <a:srgbClr val="23505E"/>
                </a:solidFill>
                <a:latin typeface="+mj-lt"/>
              </a:rPr>
              <a:t>, contribuyendo significativamente en el resultado financiero de Savia Salud EPS.</a:t>
            </a:r>
          </a:p>
        </p:txBody>
      </p:sp>
    </p:spTree>
    <p:extLst>
      <p:ext uri="{BB962C8B-B14F-4D97-AF65-F5344CB8AC3E}">
        <p14:creationId xmlns:p14="http://schemas.microsoft.com/office/powerpoint/2010/main" val="38677630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4E3777-073B-3B14-A2CB-17A0D2056A09}"/>
              </a:ext>
            </a:extLst>
          </p:cNvPr>
          <p:cNvSpPr txBox="1"/>
          <p:nvPr/>
        </p:nvSpPr>
        <p:spPr>
          <a:xfrm>
            <a:off x="540330" y="1485578"/>
            <a:ext cx="11109752"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Durante el año 2023, el proceso de recobros contribuyó en los estados financieros con </a:t>
            </a:r>
            <a:r>
              <a:rPr lang="es-MX" sz="2400" b="1" i="0" u="none" strike="noStrike" baseline="30000" dirty="0">
                <a:solidFill>
                  <a:srgbClr val="23505E"/>
                </a:solidFill>
                <a:latin typeface="+mj-lt"/>
              </a:rPr>
              <a:t>$12.162.620.711, de estos el 65% correspondió a la gestión de recobros realizadas durante el año 2023.</a:t>
            </a:r>
            <a:endParaRPr lang="es-ES_tradnl" sz="2400" b="1"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0DA822D5-103D-7294-D312-EA628068CE06}"/>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Recobros:</a:t>
            </a:r>
          </a:p>
        </p:txBody>
      </p:sp>
      <p:sp>
        <p:nvSpPr>
          <p:cNvPr id="4" name="CuadroTexto 3">
            <a:extLst>
              <a:ext uri="{FF2B5EF4-FFF2-40B4-BE49-F238E27FC236}">
                <a16:creationId xmlns:a16="http://schemas.microsoft.com/office/drawing/2014/main" id="{6DD2B124-EC9E-16A0-D6D6-6BFDD6F287FE}"/>
              </a:ext>
            </a:extLst>
          </p:cNvPr>
          <p:cNvSpPr txBox="1"/>
          <p:nvPr/>
        </p:nvSpPr>
        <p:spPr>
          <a:xfrm>
            <a:off x="540330" y="2421682"/>
            <a:ext cx="11109752" cy="3170099"/>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Logros y Objetivos Cumplidos:</a:t>
            </a:r>
          </a:p>
          <a:p>
            <a:pPr marR="0" algn="just" rtl="0"/>
            <a:endParaRPr lang="es-MX" sz="2400" b="1" baseline="30000" dirty="0">
              <a:solidFill>
                <a:srgbClr val="00A48D"/>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Disminuimos los traslados de afiliados a otras EPS (TAA) en un </a:t>
            </a:r>
            <a:r>
              <a:rPr lang="es-MX" sz="2400" b="1" i="0" u="none" strike="noStrike" baseline="30000" dirty="0">
                <a:solidFill>
                  <a:srgbClr val="23505E"/>
                </a:solidFill>
                <a:latin typeface="+mj-lt"/>
              </a:rPr>
              <a:t>19%, lo que equivale a 20.850 traslados con respecto al año 2022.</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Ingresamos </a:t>
            </a:r>
            <a:r>
              <a:rPr lang="es-MX" sz="2400" b="1" i="0" u="none" strike="noStrike" baseline="30000" dirty="0">
                <a:solidFill>
                  <a:srgbClr val="23505E"/>
                </a:solidFill>
                <a:latin typeface="+mj-lt"/>
              </a:rPr>
              <a:t>15.211 recién nacidos a la EPS</a:t>
            </a:r>
            <a:r>
              <a:rPr lang="es-MX" sz="2400" i="0" u="none" strike="noStrike" baseline="30000" dirty="0">
                <a:solidFill>
                  <a:srgbClr val="23505E"/>
                </a:solidFill>
                <a:latin typeface="+mj-lt"/>
              </a:rPr>
              <a:t> durante el año 2023.</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mantuvo la Calidad del Dato (teléfonos, correos electrónicos y direcciones) en un </a:t>
            </a:r>
            <a:r>
              <a:rPr lang="es-MX" sz="2400" b="1" i="0" u="none" strike="noStrike" baseline="30000" dirty="0">
                <a:solidFill>
                  <a:srgbClr val="23505E"/>
                </a:solidFill>
                <a:latin typeface="+mj-lt"/>
              </a:rPr>
              <a:t>99,95% de la Base de Datos de la EPS </a:t>
            </a:r>
            <a:r>
              <a:rPr lang="es-MX" sz="2400" i="0" u="none" strike="noStrike" baseline="30000" dirty="0">
                <a:solidFill>
                  <a:srgbClr val="23505E"/>
                </a:solidFill>
                <a:latin typeface="+mj-lt"/>
              </a:rPr>
              <a:t>con relación a la Base de Datos Única de Afiliados (BDUA).</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logró reducir el gasto por concepto de prestaciones económicas en 10 puntos porcentuales frente al gasto generado en el año 2022 pasando de pagar </a:t>
            </a:r>
            <a:r>
              <a:rPr lang="es-MX" sz="2400" b="1" u="none" strike="noStrike" baseline="30000" dirty="0">
                <a:solidFill>
                  <a:srgbClr val="23505E"/>
                </a:solidFill>
                <a:latin typeface="+mj-lt"/>
              </a:rPr>
              <a:t>$7.123.911.590 millones de pesos en el 2022 a pagar $6.478.542.659 millones en el 2023.</a:t>
            </a:r>
            <a:endParaRPr lang="es-MX" sz="2400" b="1" u="none" strike="noStrike" baseline="30000" dirty="0">
              <a:solidFill>
                <a:srgbClr val="00A48D"/>
              </a:solidFill>
              <a:latin typeface="+mj-lt"/>
            </a:endParaRPr>
          </a:p>
        </p:txBody>
      </p:sp>
    </p:spTree>
    <p:extLst>
      <p:ext uri="{BB962C8B-B14F-4D97-AF65-F5344CB8AC3E}">
        <p14:creationId xmlns:p14="http://schemas.microsoft.com/office/powerpoint/2010/main" val="8801456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Gestión Calidad</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0946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292D10-1C97-D1E2-F31E-851F3394708B}"/>
              </a:ext>
            </a:extLst>
          </p:cNvPr>
          <p:cNvSpPr txBox="1"/>
          <p:nvPr/>
        </p:nvSpPr>
        <p:spPr>
          <a:xfrm>
            <a:off x="540330" y="1485578"/>
            <a:ext cx="11109752" cy="1077218"/>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Se realizó análisis y ajustes en la estructura y consolidación de los soportes para cada uno de los 132 subcriterios solicitados por la Resolución 497 de 2021, aplicada a los 14 Macroprocesos de Savia Salud EPS.</a:t>
            </a:r>
          </a:p>
          <a:p>
            <a:pPr marR="0" algn="just" rtl="0"/>
            <a:r>
              <a:rPr lang="es-MX" sz="2400" b="0" i="0" u="none" strike="noStrike" baseline="30000" dirty="0">
                <a:solidFill>
                  <a:srgbClr val="23505E"/>
                </a:solidFill>
                <a:latin typeface="+mj-lt"/>
              </a:rPr>
              <a:t>Así mismo, se realizó sensibilización a través del boletín gotas TV a todo el personal de Savia Salud EPS indicando en qué consiste el Sistema Único de Habilitación - SUH y cuáles son los 12 grupos que lo conforman.</a:t>
            </a:r>
          </a:p>
        </p:txBody>
      </p:sp>
      <p:sp>
        <p:nvSpPr>
          <p:cNvPr id="3" name="CuadroTexto 2">
            <a:extLst>
              <a:ext uri="{FF2B5EF4-FFF2-40B4-BE49-F238E27FC236}">
                <a16:creationId xmlns:a16="http://schemas.microsoft.com/office/drawing/2014/main" id="{409BDEF7-1537-F656-4301-40B3F4059C85}"/>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Sistema Único de Habilitación – SUH:</a:t>
            </a:r>
          </a:p>
        </p:txBody>
      </p:sp>
      <p:pic>
        <p:nvPicPr>
          <p:cNvPr id="5" name="Imagen 4">
            <a:extLst>
              <a:ext uri="{FF2B5EF4-FFF2-40B4-BE49-F238E27FC236}">
                <a16:creationId xmlns:a16="http://schemas.microsoft.com/office/drawing/2014/main" id="{B0A3F755-74EB-079B-82B4-D2084A81E8E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30710" y="2754243"/>
            <a:ext cx="8496944" cy="3319464"/>
          </a:xfrm>
          <a:prstGeom prst="rect">
            <a:avLst/>
          </a:prstGeom>
        </p:spPr>
      </p:pic>
    </p:spTree>
    <p:extLst>
      <p:ext uri="{BB962C8B-B14F-4D97-AF65-F5344CB8AC3E}">
        <p14:creationId xmlns:p14="http://schemas.microsoft.com/office/powerpoint/2010/main" val="9696546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0">
            <a:extLst>
              <a:ext uri="{FF2B5EF4-FFF2-40B4-BE49-F238E27FC236}">
                <a16:creationId xmlns:a16="http://schemas.microsoft.com/office/drawing/2014/main" id="{0A56D02D-C33F-6955-6147-39895B5E32A0}"/>
              </a:ext>
            </a:extLst>
          </p:cNvPr>
          <p:cNvSpPr txBox="1"/>
          <p:nvPr/>
        </p:nvSpPr>
        <p:spPr>
          <a:xfrm>
            <a:off x="865781" y="3263985"/>
            <a:ext cx="10883402" cy="2331407"/>
          </a:xfrm>
          <a:prstGeom prst="rect">
            <a:avLst/>
          </a:prstGeom>
        </p:spPr>
        <p:txBody>
          <a:bodyPr vert="horz" wrap="square" lIns="0" tIns="12700" rIns="0" bIns="0" rtlCol="0">
            <a:spAutoFit/>
          </a:bodyPr>
          <a:lstStyle/>
          <a:p>
            <a:pPr marL="12698">
              <a:spcBef>
                <a:spcPts val="100"/>
              </a:spcBef>
            </a:pPr>
            <a:r>
              <a:rPr sz="1600" b="1" spc="70" dirty="0">
                <a:solidFill>
                  <a:srgbClr val="00A48D"/>
                </a:solidFill>
                <a:latin typeface="+mj-lt"/>
                <a:cs typeface="Arial"/>
              </a:rPr>
              <a:t>Respeto</a:t>
            </a:r>
            <a:r>
              <a:rPr lang="es-MX" sz="1600" b="1" spc="70" dirty="0">
                <a:solidFill>
                  <a:srgbClr val="00A48D"/>
                </a:solidFill>
                <a:latin typeface="+mj-lt"/>
                <a:cs typeface="Arial"/>
              </a:rPr>
              <a:t>: </a:t>
            </a:r>
            <a:r>
              <a:rPr lang="es-MX" sz="1600" spc="-15" dirty="0">
                <a:solidFill>
                  <a:srgbClr val="23505E"/>
                </a:solidFill>
                <a:latin typeface="+mj-lt"/>
                <a:cs typeface="Arial MT"/>
              </a:rPr>
              <a:t>Valoramos</a:t>
            </a:r>
            <a:r>
              <a:rPr lang="es-MX" sz="1600" spc="5" dirty="0">
                <a:solidFill>
                  <a:srgbClr val="23505E"/>
                </a:solidFill>
                <a:latin typeface="+mj-lt"/>
                <a:cs typeface="Arial MT"/>
              </a:rPr>
              <a:t> </a:t>
            </a:r>
            <a:r>
              <a:rPr lang="es-MX" sz="1600" spc="-5" dirty="0">
                <a:solidFill>
                  <a:srgbClr val="23505E"/>
                </a:solidFill>
                <a:latin typeface="+mj-lt"/>
                <a:cs typeface="Arial MT"/>
              </a:rPr>
              <a:t>a</a:t>
            </a:r>
            <a:r>
              <a:rPr lang="es-MX" sz="1600" spc="10" dirty="0">
                <a:solidFill>
                  <a:srgbClr val="23505E"/>
                </a:solidFill>
                <a:latin typeface="+mj-lt"/>
                <a:cs typeface="Arial MT"/>
              </a:rPr>
              <a:t> </a:t>
            </a:r>
            <a:r>
              <a:rPr lang="es-MX" sz="1600" spc="-5" dirty="0">
                <a:solidFill>
                  <a:srgbClr val="23505E"/>
                </a:solidFill>
                <a:latin typeface="+mj-lt"/>
                <a:cs typeface="Arial MT"/>
              </a:rPr>
              <a:t>los</a:t>
            </a:r>
            <a:r>
              <a:rPr lang="es-MX" sz="1600" spc="5" dirty="0">
                <a:solidFill>
                  <a:srgbClr val="23505E"/>
                </a:solidFill>
                <a:latin typeface="+mj-lt"/>
                <a:cs typeface="Arial MT"/>
              </a:rPr>
              <a:t> </a:t>
            </a:r>
            <a:r>
              <a:rPr lang="es-MX" sz="1600" dirty="0">
                <a:solidFill>
                  <a:srgbClr val="23505E"/>
                </a:solidFill>
                <a:latin typeface="+mj-lt"/>
                <a:cs typeface="Arial MT"/>
              </a:rPr>
              <a:t>otros</a:t>
            </a:r>
            <a:r>
              <a:rPr lang="es-MX" sz="1600" spc="10" dirty="0">
                <a:solidFill>
                  <a:srgbClr val="23505E"/>
                </a:solidFill>
                <a:latin typeface="+mj-lt"/>
                <a:cs typeface="Arial MT"/>
              </a:rPr>
              <a:t> </a:t>
            </a:r>
            <a:r>
              <a:rPr lang="es-MX" sz="1600" spc="-5" dirty="0">
                <a:solidFill>
                  <a:srgbClr val="23505E"/>
                </a:solidFill>
                <a:latin typeface="+mj-lt"/>
                <a:cs typeface="Arial MT"/>
              </a:rPr>
              <a:t>como</a:t>
            </a:r>
            <a:r>
              <a:rPr lang="es-MX" sz="1600" spc="5" dirty="0">
                <a:solidFill>
                  <a:srgbClr val="23505E"/>
                </a:solidFill>
                <a:latin typeface="+mj-lt"/>
                <a:cs typeface="Arial MT"/>
              </a:rPr>
              <a:t> </a:t>
            </a:r>
            <a:r>
              <a:rPr lang="es-MX" sz="1600" spc="-5" dirty="0">
                <a:solidFill>
                  <a:srgbClr val="23505E"/>
                </a:solidFill>
                <a:latin typeface="+mj-lt"/>
                <a:cs typeface="Arial MT"/>
              </a:rPr>
              <a:t>sujetos</a:t>
            </a:r>
            <a:r>
              <a:rPr lang="es-MX" sz="1600" spc="10" dirty="0">
                <a:solidFill>
                  <a:srgbClr val="23505E"/>
                </a:solidFill>
                <a:latin typeface="+mj-lt"/>
                <a:cs typeface="Arial MT"/>
              </a:rPr>
              <a:t> </a:t>
            </a:r>
            <a:r>
              <a:rPr lang="es-MX" sz="1600" spc="-5" dirty="0">
                <a:solidFill>
                  <a:srgbClr val="23505E"/>
                </a:solidFill>
                <a:latin typeface="+mj-lt"/>
                <a:cs typeface="Arial MT"/>
              </a:rPr>
              <a:t>de</a:t>
            </a:r>
            <a:r>
              <a:rPr lang="es-MX" sz="1600" spc="10" dirty="0">
                <a:solidFill>
                  <a:srgbClr val="23505E"/>
                </a:solidFill>
                <a:latin typeface="+mj-lt"/>
                <a:cs typeface="Arial MT"/>
              </a:rPr>
              <a:t> </a:t>
            </a:r>
            <a:r>
              <a:rPr lang="es-MX" sz="1600" spc="-5" dirty="0">
                <a:solidFill>
                  <a:srgbClr val="23505E"/>
                </a:solidFill>
                <a:latin typeface="+mj-lt"/>
                <a:cs typeface="Arial MT"/>
              </a:rPr>
              <a:t>derechos </a:t>
            </a:r>
            <a:r>
              <a:rPr lang="es-MX" sz="1600" spc="-320" dirty="0">
                <a:solidFill>
                  <a:srgbClr val="23505E"/>
                </a:solidFill>
                <a:latin typeface="+mj-lt"/>
                <a:cs typeface="Arial MT"/>
              </a:rPr>
              <a:t> </a:t>
            </a:r>
            <a:r>
              <a:rPr lang="es-MX" sz="1600" spc="-5" dirty="0">
                <a:solidFill>
                  <a:srgbClr val="23505E"/>
                </a:solidFill>
                <a:latin typeface="+mj-lt"/>
                <a:cs typeface="Arial MT"/>
              </a:rPr>
              <a:t>que</a:t>
            </a:r>
            <a:r>
              <a:rPr lang="es-MX" sz="1600" spc="5" dirty="0">
                <a:solidFill>
                  <a:srgbClr val="23505E"/>
                </a:solidFill>
                <a:latin typeface="+mj-lt"/>
                <a:cs typeface="Arial MT"/>
              </a:rPr>
              <a:t> </a:t>
            </a:r>
            <a:r>
              <a:rPr lang="es-MX" sz="1600" spc="-5" dirty="0">
                <a:solidFill>
                  <a:srgbClr val="23505E"/>
                </a:solidFill>
                <a:latin typeface="+mj-lt"/>
                <a:cs typeface="Arial MT"/>
              </a:rPr>
              <a:t>debe</a:t>
            </a:r>
            <a:r>
              <a:rPr lang="es-MX" sz="1600" spc="5" dirty="0">
                <a:solidFill>
                  <a:srgbClr val="23505E"/>
                </a:solidFill>
                <a:latin typeface="+mj-lt"/>
                <a:cs typeface="Arial MT"/>
              </a:rPr>
              <a:t> </a:t>
            </a:r>
            <a:r>
              <a:rPr lang="es-MX" sz="1600" spc="-5" dirty="0">
                <a:solidFill>
                  <a:srgbClr val="23505E"/>
                </a:solidFill>
                <a:latin typeface="+mj-lt"/>
                <a:cs typeface="Arial MT"/>
              </a:rPr>
              <a:t>ser</a:t>
            </a:r>
            <a:r>
              <a:rPr lang="es-MX" sz="1600" spc="5" dirty="0">
                <a:solidFill>
                  <a:srgbClr val="23505E"/>
                </a:solidFill>
                <a:latin typeface="+mj-lt"/>
                <a:cs typeface="Arial MT"/>
              </a:rPr>
              <a:t> </a:t>
            </a:r>
            <a:r>
              <a:rPr lang="es-MX" sz="1600" spc="-5" dirty="0">
                <a:solidFill>
                  <a:srgbClr val="23505E"/>
                </a:solidFill>
                <a:latin typeface="+mj-lt"/>
                <a:cs typeface="Arial MT"/>
              </a:rPr>
              <a:t>protegidos</a:t>
            </a:r>
            <a:r>
              <a:rPr lang="es-MX" sz="1600" spc="5" dirty="0">
                <a:solidFill>
                  <a:srgbClr val="23505E"/>
                </a:solidFill>
                <a:latin typeface="+mj-lt"/>
                <a:cs typeface="Arial MT"/>
              </a:rPr>
              <a:t> </a:t>
            </a:r>
            <a:r>
              <a:rPr lang="es-MX" sz="1600" dirty="0">
                <a:solidFill>
                  <a:srgbClr val="23505E"/>
                </a:solidFill>
                <a:latin typeface="+mj-lt"/>
                <a:cs typeface="Arial MT"/>
              </a:rPr>
              <a:t>y</a:t>
            </a:r>
            <a:r>
              <a:rPr lang="es-MX" sz="1600" spc="5" dirty="0">
                <a:solidFill>
                  <a:srgbClr val="23505E"/>
                </a:solidFill>
                <a:latin typeface="+mj-lt"/>
                <a:cs typeface="Arial MT"/>
              </a:rPr>
              <a:t> </a:t>
            </a:r>
            <a:r>
              <a:rPr lang="es-MX" sz="1600" spc="-5" dirty="0">
                <a:solidFill>
                  <a:srgbClr val="23505E"/>
                </a:solidFill>
                <a:latin typeface="+mj-lt"/>
                <a:cs typeface="Arial MT"/>
              </a:rPr>
              <a:t>garantizados</a:t>
            </a:r>
            <a:r>
              <a:rPr lang="es-MX" sz="1600" spc="5" dirty="0">
                <a:solidFill>
                  <a:srgbClr val="23505E"/>
                </a:solidFill>
                <a:latin typeface="+mj-lt"/>
                <a:cs typeface="Arial MT"/>
              </a:rPr>
              <a:t> </a:t>
            </a:r>
            <a:r>
              <a:rPr lang="es-MX" sz="1600" spc="-5" dirty="0">
                <a:solidFill>
                  <a:srgbClr val="23505E"/>
                </a:solidFill>
                <a:latin typeface="+mj-lt"/>
                <a:cs typeface="Arial MT"/>
              </a:rPr>
              <a:t>por </a:t>
            </a:r>
            <a:r>
              <a:rPr lang="es-MX" sz="1600" dirty="0">
                <a:solidFill>
                  <a:srgbClr val="23505E"/>
                </a:solidFill>
                <a:latin typeface="+mj-lt"/>
                <a:cs typeface="Arial MT"/>
              </a:rPr>
              <a:t> </a:t>
            </a:r>
            <a:r>
              <a:rPr lang="es-MX" sz="1600" spc="-5" dirty="0">
                <a:solidFill>
                  <a:srgbClr val="23505E"/>
                </a:solidFill>
                <a:latin typeface="+mj-lt"/>
                <a:cs typeface="Arial MT"/>
              </a:rPr>
              <a:t>medio de</a:t>
            </a:r>
            <a:r>
              <a:rPr lang="es-MX" sz="1600" dirty="0">
                <a:solidFill>
                  <a:srgbClr val="23505E"/>
                </a:solidFill>
                <a:latin typeface="+mj-lt"/>
                <a:cs typeface="Arial MT"/>
              </a:rPr>
              <a:t> </a:t>
            </a:r>
            <a:r>
              <a:rPr lang="es-MX" sz="1600" spc="-5" dirty="0">
                <a:solidFill>
                  <a:srgbClr val="23505E"/>
                </a:solidFill>
                <a:latin typeface="+mj-lt"/>
                <a:cs typeface="Arial MT"/>
              </a:rPr>
              <a:t>nuestras</a:t>
            </a:r>
            <a:r>
              <a:rPr lang="es-MX" sz="1600" dirty="0">
                <a:solidFill>
                  <a:srgbClr val="23505E"/>
                </a:solidFill>
                <a:latin typeface="+mj-lt"/>
                <a:cs typeface="Arial MT"/>
              </a:rPr>
              <a:t> </a:t>
            </a:r>
            <a:r>
              <a:rPr lang="es-MX" sz="1600" spc="-5" dirty="0">
                <a:solidFill>
                  <a:srgbClr val="23505E"/>
                </a:solidFill>
                <a:latin typeface="+mj-lt"/>
                <a:cs typeface="Arial MT"/>
              </a:rPr>
              <a:t>acciones</a:t>
            </a:r>
          </a:p>
          <a:p>
            <a:pPr marL="12698">
              <a:spcBef>
                <a:spcPts val="100"/>
              </a:spcBef>
            </a:pPr>
            <a:endParaRPr lang="es-MX" sz="1600" spc="-5" dirty="0">
              <a:solidFill>
                <a:srgbClr val="23505E"/>
              </a:solidFill>
              <a:latin typeface="+mj-lt"/>
              <a:cs typeface="Arial MT"/>
            </a:endParaRPr>
          </a:p>
          <a:p>
            <a:pPr marL="12698">
              <a:spcBef>
                <a:spcPts val="100"/>
              </a:spcBef>
            </a:pPr>
            <a:r>
              <a:rPr lang="es-CO" sz="1600" b="1" spc="45" dirty="0">
                <a:solidFill>
                  <a:srgbClr val="00A48D"/>
                </a:solidFill>
                <a:latin typeface="+mj-lt"/>
                <a:cs typeface="Arial"/>
              </a:rPr>
              <a:t>Equidad:</a:t>
            </a:r>
            <a:r>
              <a:rPr lang="es-MX" sz="1600" spc="5" dirty="0">
                <a:solidFill>
                  <a:srgbClr val="23505E"/>
                </a:solidFill>
                <a:latin typeface="+mj-lt"/>
                <a:cs typeface="Arial MT"/>
              </a:rPr>
              <a:t>Acortamos</a:t>
            </a:r>
            <a:r>
              <a:rPr lang="es-MX" sz="1600" spc="-5" dirty="0">
                <a:solidFill>
                  <a:srgbClr val="23505E"/>
                </a:solidFill>
                <a:latin typeface="+mj-lt"/>
                <a:cs typeface="Arial MT"/>
              </a:rPr>
              <a:t> las</a:t>
            </a:r>
            <a:r>
              <a:rPr lang="es-MX" sz="1600" dirty="0">
                <a:solidFill>
                  <a:srgbClr val="23505E"/>
                </a:solidFill>
                <a:latin typeface="+mj-lt"/>
                <a:cs typeface="Arial MT"/>
              </a:rPr>
              <a:t> </a:t>
            </a:r>
            <a:r>
              <a:rPr lang="es-MX" sz="1600" spc="-5" dirty="0">
                <a:solidFill>
                  <a:srgbClr val="23505E"/>
                </a:solidFill>
                <a:latin typeface="+mj-lt"/>
                <a:cs typeface="Arial MT"/>
              </a:rPr>
              <a:t>brechas</a:t>
            </a:r>
            <a:r>
              <a:rPr lang="es-MX" sz="1600" dirty="0">
                <a:solidFill>
                  <a:srgbClr val="23505E"/>
                </a:solidFill>
                <a:latin typeface="+mj-lt"/>
                <a:cs typeface="Arial MT"/>
              </a:rPr>
              <a:t> </a:t>
            </a:r>
            <a:r>
              <a:rPr lang="es-MX" sz="1600" spc="-5" dirty="0">
                <a:solidFill>
                  <a:srgbClr val="23505E"/>
                </a:solidFill>
                <a:latin typeface="+mj-lt"/>
                <a:cs typeface="Arial MT"/>
              </a:rPr>
              <a:t>para</a:t>
            </a:r>
            <a:r>
              <a:rPr lang="es-MX" sz="1600" dirty="0">
                <a:solidFill>
                  <a:srgbClr val="23505E"/>
                </a:solidFill>
                <a:latin typeface="+mj-lt"/>
                <a:cs typeface="Arial MT"/>
              </a:rPr>
              <a:t> </a:t>
            </a:r>
            <a:r>
              <a:rPr lang="es-MX" sz="1600" spc="-5" dirty="0">
                <a:solidFill>
                  <a:srgbClr val="23505E"/>
                </a:solidFill>
                <a:latin typeface="+mj-lt"/>
                <a:cs typeface="Arial MT"/>
              </a:rPr>
              <a:t>asegurar</a:t>
            </a:r>
            <a:r>
              <a:rPr lang="es-MX" sz="1600" dirty="0">
                <a:solidFill>
                  <a:srgbClr val="23505E"/>
                </a:solidFill>
                <a:latin typeface="+mj-lt"/>
                <a:cs typeface="Arial MT"/>
              </a:rPr>
              <a:t> </a:t>
            </a:r>
            <a:r>
              <a:rPr lang="es-MX" sz="1600" spc="-5" dirty="0">
                <a:solidFill>
                  <a:srgbClr val="23505E"/>
                </a:solidFill>
                <a:latin typeface="+mj-lt"/>
                <a:cs typeface="Arial MT"/>
              </a:rPr>
              <a:t>que </a:t>
            </a:r>
            <a:r>
              <a:rPr lang="es-MX" sz="1600" dirty="0">
                <a:solidFill>
                  <a:srgbClr val="23505E"/>
                </a:solidFill>
                <a:latin typeface="+mj-lt"/>
                <a:cs typeface="Arial MT"/>
              </a:rPr>
              <a:t> </a:t>
            </a:r>
            <a:r>
              <a:rPr lang="es-MX" sz="1600" spc="-5" dirty="0">
                <a:solidFill>
                  <a:srgbClr val="23505E"/>
                </a:solidFill>
                <a:latin typeface="+mj-lt"/>
                <a:cs typeface="Arial MT"/>
              </a:rPr>
              <a:t>aumente</a:t>
            </a:r>
            <a:r>
              <a:rPr lang="es-MX" sz="1600" spc="5" dirty="0">
                <a:solidFill>
                  <a:srgbClr val="23505E"/>
                </a:solidFill>
                <a:latin typeface="+mj-lt"/>
                <a:cs typeface="Arial MT"/>
              </a:rPr>
              <a:t> </a:t>
            </a:r>
            <a:r>
              <a:rPr lang="es-MX" sz="1600" spc="-5" dirty="0">
                <a:solidFill>
                  <a:srgbClr val="23505E"/>
                </a:solidFill>
                <a:latin typeface="+mj-lt"/>
                <a:cs typeface="Arial MT"/>
              </a:rPr>
              <a:t>el</a:t>
            </a:r>
            <a:r>
              <a:rPr lang="es-MX" sz="1600" spc="5" dirty="0">
                <a:solidFill>
                  <a:srgbClr val="23505E"/>
                </a:solidFill>
                <a:latin typeface="+mj-lt"/>
                <a:cs typeface="Arial MT"/>
              </a:rPr>
              <a:t> </a:t>
            </a:r>
            <a:r>
              <a:rPr lang="es-MX" sz="1600" spc="-10" dirty="0">
                <a:solidFill>
                  <a:srgbClr val="23505E"/>
                </a:solidFill>
                <a:latin typeface="+mj-lt"/>
                <a:cs typeface="Arial MT"/>
              </a:rPr>
              <a:t>nivel</a:t>
            </a:r>
            <a:r>
              <a:rPr lang="es-MX" sz="1600" spc="5" dirty="0">
                <a:solidFill>
                  <a:srgbClr val="23505E"/>
                </a:solidFill>
                <a:latin typeface="+mj-lt"/>
                <a:cs typeface="Arial MT"/>
              </a:rPr>
              <a:t> </a:t>
            </a:r>
            <a:r>
              <a:rPr lang="es-MX" sz="1600" spc="-5" dirty="0">
                <a:solidFill>
                  <a:srgbClr val="23505E"/>
                </a:solidFill>
                <a:latin typeface="+mj-lt"/>
                <a:cs typeface="Arial MT"/>
              </a:rPr>
              <a:t>de</a:t>
            </a:r>
            <a:r>
              <a:rPr lang="es-MX" sz="1600" spc="5" dirty="0">
                <a:solidFill>
                  <a:srgbClr val="23505E"/>
                </a:solidFill>
                <a:latin typeface="+mj-lt"/>
                <a:cs typeface="Arial MT"/>
              </a:rPr>
              <a:t> </a:t>
            </a:r>
            <a:r>
              <a:rPr lang="es-MX" sz="1600" spc="-5" dirty="0">
                <a:solidFill>
                  <a:srgbClr val="23505E"/>
                </a:solidFill>
                <a:latin typeface="+mj-lt"/>
                <a:cs typeface="Arial MT"/>
              </a:rPr>
              <a:t>salud</a:t>
            </a:r>
            <a:r>
              <a:rPr lang="es-MX" sz="1600" spc="10" dirty="0">
                <a:solidFill>
                  <a:srgbClr val="23505E"/>
                </a:solidFill>
                <a:latin typeface="+mj-lt"/>
                <a:cs typeface="Arial MT"/>
              </a:rPr>
              <a:t> </a:t>
            </a:r>
            <a:r>
              <a:rPr lang="es-MX" sz="1600" spc="-5" dirty="0">
                <a:solidFill>
                  <a:srgbClr val="23505E"/>
                </a:solidFill>
                <a:latin typeface="+mj-lt"/>
                <a:cs typeface="Arial MT"/>
              </a:rPr>
              <a:t>de</a:t>
            </a:r>
            <a:r>
              <a:rPr lang="es-MX" sz="1600" spc="5" dirty="0">
                <a:solidFill>
                  <a:srgbClr val="23505E"/>
                </a:solidFill>
                <a:latin typeface="+mj-lt"/>
                <a:cs typeface="Arial MT"/>
              </a:rPr>
              <a:t> </a:t>
            </a:r>
            <a:r>
              <a:rPr lang="es-MX" sz="1600" spc="-5" dirty="0">
                <a:solidFill>
                  <a:srgbClr val="23505E"/>
                </a:solidFill>
                <a:latin typeface="+mj-lt"/>
                <a:cs typeface="Arial MT"/>
              </a:rPr>
              <a:t>la</a:t>
            </a:r>
            <a:r>
              <a:rPr lang="es-MX" sz="1600" spc="5" dirty="0">
                <a:solidFill>
                  <a:srgbClr val="23505E"/>
                </a:solidFill>
                <a:latin typeface="+mj-lt"/>
                <a:cs typeface="Arial MT"/>
              </a:rPr>
              <a:t> </a:t>
            </a:r>
            <a:r>
              <a:rPr lang="es-MX" sz="1600" spc="-5" dirty="0">
                <a:solidFill>
                  <a:srgbClr val="23505E"/>
                </a:solidFill>
                <a:latin typeface="+mj-lt"/>
                <a:cs typeface="Arial MT"/>
              </a:rPr>
              <a:t>población</a:t>
            </a:r>
            <a:r>
              <a:rPr lang="es-MX" sz="1600" spc="5" dirty="0">
                <a:solidFill>
                  <a:srgbClr val="23505E"/>
                </a:solidFill>
                <a:latin typeface="+mj-lt"/>
                <a:cs typeface="Arial MT"/>
              </a:rPr>
              <a:t> </a:t>
            </a:r>
            <a:r>
              <a:rPr lang="es-MX" sz="1600" spc="-5" dirty="0">
                <a:solidFill>
                  <a:srgbClr val="23505E"/>
                </a:solidFill>
                <a:latin typeface="+mj-lt"/>
                <a:cs typeface="Arial MT"/>
              </a:rPr>
              <a:t>con </a:t>
            </a:r>
            <a:r>
              <a:rPr lang="es-MX" sz="1600" spc="-315" dirty="0">
                <a:solidFill>
                  <a:srgbClr val="23505E"/>
                </a:solidFill>
                <a:latin typeface="+mj-lt"/>
                <a:cs typeface="Arial MT"/>
              </a:rPr>
              <a:t> </a:t>
            </a:r>
            <a:r>
              <a:rPr lang="es-MX" sz="1600" dirty="0">
                <a:solidFill>
                  <a:srgbClr val="23505E"/>
                </a:solidFill>
                <a:latin typeface="+mj-lt"/>
                <a:cs typeface="Arial MT"/>
              </a:rPr>
              <a:t>servicios</a:t>
            </a:r>
            <a:r>
              <a:rPr lang="es-MX" sz="1600" spc="-5" dirty="0">
                <a:solidFill>
                  <a:srgbClr val="23505E"/>
                </a:solidFill>
                <a:latin typeface="+mj-lt"/>
                <a:cs typeface="Arial MT"/>
              </a:rPr>
              <a:t> </a:t>
            </a:r>
            <a:r>
              <a:rPr lang="es-MX" sz="1600" dirty="0">
                <a:solidFill>
                  <a:srgbClr val="23505E"/>
                </a:solidFill>
                <a:latin typeface="+mj-lt"/>
                <a:cs typeface="Arial MT"/>
              </a:rPr>
              <a:t>oportunos y </a:t>
            </a:r>
            <a:r>
              <a:rPr lang="es-MX" sz="1600" spc="-5" dirty="0">
                <a:solidFill>
                  <a:srgbClr val="23505E"/>
                </a:solidFill>
                <a:latin typeface="+mj-lt"/>
                <a:cs typeface="Arial MT"/>
              </a:rPr>
              <a:t>accesibles.</a:t>
            </a:r>
          </a:p>
          <a:p>
            <a:pPr marL="12698">
              <a:spcBef>
                <a:spcPts val="100"/>
              </a:spcBef>
            </a:pPr>
            <a:endParaRPr lang="es-MX" sz="1600" dirty="0">
              <a:latin typeface="+mj-lt"/>
              <a:cs typeface="Arial MT"/>
            </a:endParaRPr>
          </a:p>
          <a:p>
            <a:pPr marL="12698">
              <a:spcBef>
                <a:spcPts val="100"/>
              </a:spcBef>
            </a:pPr>
            <a:r>
              <a:rPr lang="es-CO" sz="1600" b="1" spc="60" dirty="0">
                <a:solidFill>
                  <a:srgbClr val="00A48D"/>
                </a:solidFill>
                <a:latin typeface="+mj-lt"/>
                <a:cs typeface="Arial"/>
              </a:rPr>
              <a:t>Responsabilidad: </a:t>
            </a:r>
            <a:r>
              <a:rPr lang="es-MX" sz="1600" dirty="0">
                <a:solidFill>
                  <a:srgbClr val="23505E"/>
                </a:solidFill>
                <a:latin typeface="+mj-lt"/>
                <a:cs typeface="Arial MT"/>
              </a:rPr>
              <a:t>Actuamos </a:t>
            </a:r>
            <a:r>
              <a:rPr lang="es-MX" sz="1600" spc="-5" dirty="0">
                <a:solidFill>
                  <a:srgbClr val="23505E"/>
                </a:solidFill>
                <a:latin typeface="+mj-lt"/>
                <a:cs typeface="Arial MT"/>
              </a:rPr>
              <a:t>pensando</a:t>
            </a:r>
            <a:r>
              <a:rPr lang="es-MX" sz="1600" dirty="0">
                <a:solidFill>
                  <a:srgbClr val="23505E"/>
                </a:solidFill>
                <a:latin typeface="+mj-lt"/>
                <a:cs typeface="Arial MT"/>
              </a:rPr>
              <a:t> </a:t>
            </a:r>
            <a:r>
              <a:rPr lang="es-MX" sz="1600" spc="-5" dirty="0">
                <a:solidFill>
                  <a:srgbClr val="23505E"/>
                </a:solidFill>
                <a:latin typeface="+mj-lt"/>
                <a:cs typeface="Arial MT"/>
              </a:rPr>
              <a:t>en</a:t>
            </a:r>
            <a:r>
              <a:rPr lang="es-MX" sz="1600" dirty="0">
                <a:solidFill>
                  <a:srgbClr val="23505E"/>
                </a:solidFill>
                <a:latin typeface="+mj-lt"/>
                <a:cs typeface="Arial MT"/>
              </a:rPr>
              <a:t> </a:t>
            </a:r>
            <a:r>
              <a:rPr lang="es-MX" sz="1600" spc="-5" dirty="0">
                <a:solidFill>
                  <a:srgbClr val="23505E"/>
                </a:solidFill>
                <a:latin typeface="+mj-lt"/>
                <a:cs typeface="Arial MT"/>
              </a:rPr>
              <a:t>el</a:t>
            </a:r>
            <a:r>
              <a:rPr lang="es-MX" sz="1600" dirty="0">
                <a:solidFill>
                  <a:srgbClr val="23505E"/>
                </a:solidFill>
                <a:latin typeface="+mj-lt"/>
                <a:cs typeface="Arial MT"/>
              </a:rPr>
              <a:t> </a:t>
            </a:r>
            <a:r>
              <a:rPr lang="es-MX" sz="1600" spc="-5" dirty="0">
                <a:solidFill>
                  <a:srgbClr val="23505E"/>
                </a:solidFill>
                <a:latin typeface="+mj-lt"/>
                <a:cs typeface="Arial MT"/>
              </a:rPr>
              <a:t>bienestar </a:t>
            </a:r>
            <a:r>
              <a:rPr lang="es-MX" sz="1600" spc="-325" dirty="0">
                <a:solidFill>
                  <a:srgbClr val="23505E"/>
                </a:solidFill>
                <a:latin typeface="+mj-lt"/>
                <a:cs typeface="Arial MT"/>
              </a:rPr>
              <a:t> </a:t>
            </a:r>
            <a:r>
              <a:rPr lang="es-MX" sz="1600" dirty="0">
                <a:solidFill>
                  <a:srgbClr val="23505E"/>
                </a:solidFill>
                <a:latin typeface="+mj-lt"/>
                <a:cs typeface="Arial MT"/>
              </a:rPr>
              <a:t>y </a:t>
            </a:r>
            <a:r>
              <a:rPr lang="es-MX" sz="1600" spc="-5" dirty="0">
                <a:solidFill>
                  <a:srgbClr val="23505E"/>
                </a:solidFill>
                <a:latin typeface="+mj-lt"/>
                <a:cs typeface="Arial MT"/>
              </a:rPr>
              <a:t>el</a:t>
            </a:r>
            <a:r>
              <a:rPr lang="es-MX" sz="1600" dirty="0">
                <a:solidFill>
                  <a:srgbClr val="23505E"/>
                </a:solidFill>
                <a:latin typeface="+mj-lt"/>
                <a:cs typeface="Arial MT"/>
              </a:rPr>
              <a:t> </a:t>
            </a:r>
            <a:r>
              <a:rPr lang="es-MX" sz="1600" spc="-5" dirty="0">
                <a:solidFill>
                  <a:srgbClr val="23505E"/>
                </a:solidFill>
                <a:latin typeface="+mj-lt"/>
                <a:cs typeface="Arial MT"/>
              </a:rPr>
              <a:t>respeto</a:t>
            </a:r>
            <a:r>
              <a:rPr lang="es-MX" sz="1600" dirty="0">
                <a:solidFill>
                  <a:srgbClr val="23505E"/>
                </a:solidFill>
                <a:latin typeface="+mj-lt"/>
                <a:cs typeface="Arial MT"/>
              </a:rPr>
              <a:t> </a:t>
            </a:r>
            <a:r>
              <a:rPr lang="es-MX" sz="1600" spc="-5" dirty="0">
                <a:solidFill>
                  <a:srgbClr val="23505E"/>
                </a:solidFill>
                <a:latin typeface="+mj-lt"/>
                <a:cs typeface="Arial MT"/>
              </a:rPr>
              <a:t>de</a:t>
            </a:r>
            <a:r>
              <a:rPr lang="es-MX" sz="1600" dirty="0">
                <a:solidFill>
                  <a:srgbClr val="23505E"/>
                </a:solidFill>
                <a:latin typeface="+mj-lt"/>
                <a:cs typeface="Arial MT"/>
              </a:rPr>
              <a:t> </a:t>
            </a:r>
            <a:r>
              <a:rPr lang="es-MX" sz="1600" spc="-5" dirty="0">
                <a:solidFill>
                  <a:srgbClr val="23505E"/>
                </a:solidFill>
                <a:latin typeface="+mj-lt"/>
                <a:cs typeface="Arial MT"/>
              </a:rPr>
              <a:t>cada</a:t>
            </a:r>
            <a:r>
              <a:rPr lang="es-MX" sz="1600" dirty="0">
                <a:solidFill>
                  <a:srgbClr val="23505E"/>
                </a:solidFill>
                <a:latin typeface="+mj-lt"/>
                <a:cs typeface="Arial MT"/>
              </a:rPr>
              <a:t> </a:t>
            </a:r>
            <a:r>
              <a:rPr lang="es-MX" sz="1600" spc="-5" dirty="0">
                <a:solidFill>
                  <a:srgbClr val="23505E"/>
                </a:solidFill>
                <a:latin typeface="+mj-lt"/>
                <a:cs typeface="Arial MT"/>
              </a:rPr>
              <a:t>uno</a:t>
            </a:r>
            <a:r>
              <a:rPr lang="es-MX" sz="1600" dirty="0">
                <a:solidFill>
                  <a:srgbClr val="23505E"/>
                </a:solidFill>
                <a:latin typeface="+mj-lt"/>
                <a:cs typeface="Arial MT"/>
              </a:rPr>
              <a:t> </a:t>
            </a:r>
            <a:r>
              <a:rPr lang="es-MX" sz="1600" spc="-5" dirty="0">
                <a:solidFill>
                  <a:srgbClr val="23505E"/>
                </a:solidFill>
                <a:latin typeface="+mj-lt"/>
                <a:cs typeface="Arial MT"/>
              </a:rPr>
              <a:t>de</a:t>
            </a:r>
            <a:r>
              <a:rPr lang="es-MX" sz="1600" spc="5" dirty="0">
                <a:solidFill>
                  <a:srgbClr val="23505E"/>
                </a:solidFill>
                <a:latin typeface="+mj-lt"/>
                <a:cs typeface="Arial MT"/>
              </a:rPr>
              <a:t> </a:t>
            </a:r>
            <a:r>
              <a:rPr lang="es-MX" sz="1600" spc="-5" dirty="0">
                <a:solidFill>
                  <a:srgbClr val="23505E"/>
                </a:solidFill>
                <a:latin typeface="+mj-lt"/>
                <a:cs typeface="Arial MT"/>
              </a:rPr>
              <a:t>los </a:t>
            </a:r>
            <a:r>
              <a:rPr lang="es-MX" sz="1600" dirty="0">
                <a:solidFill>
                  <a:srgbClr val="23505E"/>
                </a:solidFill>
                <a:latin typeface="+mj-lt"/>
                <a:cs typeface="Arial MT"/>
              </a:rPr>
              <a:t> </a:t>
            </a:r>
            <a:r>
              <a:rPr lang="es-MX" sz="1600" spc="-5" dirty="0">
                <a:solidFill>
                  <a:srgbClr val="23505E"/>
                </a:solidFill>
                <a:latin typeface="+mj-lt"/>
                <a:cs typeface="Arial MT"/>
              </a:rPr>
              <a:t>grupos de</a:t>
            </a:r>
            <a:r>
              <a:rPr lang="es-MX" sz="1600" dirty="0">
                <a:solidFill>
                  <a:srgbClr val="23505E"/>
                </a:solidFill>
                <a:latin typeface="+mj-lt"/>
                <a:cs typeface="Arial MT"/>
              </a:rPr>
              <a:t> </a:t>
            </a:r>
            <a:r>
              <a:rPr lang="es-MX" sz="1600" spc="-5" dirty="0">
                <a:solidFill>
                  <a:srgbClr val="23505E"/>
                </a:solidFill>
                <a:latin typeface="+mj-lt"/>
                <a:cs typeface="Arial MT"/>
              </a:rPr>
              <a:t>interés.</a:t>
            </a:r>
          </a:p>
          <a:p>
            <a:pPr marL="12698">
              <a:spcBef>
                <a:spcPts val="100"/>
              </a:spcBef>
            </a:pPr>
            <a:endParaRPr lang="es-MX" sz="1600" spc="-5" dirty="0">
              <a:solidFill>
                <a:srgbClr val="23505E"/>
              </a:solidFill>
              <a:latin typeface="+mj-lt"/>
              <a:cs typeface="Arial MT"/>
            </a:endParaRPr>
          </a:p>
          <a:p>
            <a:pPr marL="12698">
              <a:spcBef>
                <a:spcPts val="100"/>
              </a:spcBef>
            </a:pPr>
            <a:r>
              <a:rPr lang="es-CO" sz="1600" b="1" spc="75" dirty="0">
                <a:solidFill>
                  <a:srgbClr val="00A48D"/>
                </a:solidFill>
                <a:latin typeface="+mj-lt"/>
                <a:cs typeface="Arial"/>
              </a:rPr>
              <a:t>Cercanía: </a:t>
            </a:r>
            <a:r>
              <a:rPr lang="es-MX" sz="1600" spc="-20" dirty="0">
                <a:solidFill>
                  <a:srgbClr val="23505E"/>
                </a:solidFill>
                <a:latin typeface="+mj-lt"/>
                <a:cs typeface="Arial MT"/>
              </a:rPr>
              <a:t>Trabajamos</a:t>
            </a:r>
            <a:r>
              <a:rPr lang="es-MX" sz="1600" spc="5" dirty="0">
                <a:solidFill>
                  <a:srgbClr val="23505E"/>
                </a:solidFill>
                <a:latin typeface="+mj-lt"/>
                <a:cs typeface="Arial MT"/>
              </a:rPr>
              <a:t> </a:t>
            </a:r>
            <a:r>
              <a:rPr lang="es-MX" sz="1600" spc="-5" dirty="0">
                <a:solidFill>
                  <a:srgbClr val="23505E"/>
                </a:solidFill>
                <a:latin typeface="+mj-lt"/>
                <a:cs typeface="Arial MT"/>
              </a:rPr>
              <a:t>para</a:t>
            </a:r>
            <a:r>
              <a:rPr lang="es-MX" sz="1600" spc="10" dirty="0">
                <a:solidFill>
                  <a:srgbClr val="23505E"/>
                </a:solidFill>
                <a:latin typeface="+mj-lt"/>
                <a:cs typeface="Arial MT"/>
              </a:rPr>
              <a:t> </a:t>
            </a:r>
            <a:r>
              <a:rPr lang="es-MX" sz="1600" spc="-5" dirty="0">
                <a:solidFill>
                  <a:srgbClr val="23505E"/>
                </a:solidFill>
                <a:latin typeface="+mj-lt"/>
                <a:cs typeface="Arial MT"/>
              </a:rPr>
              <a:t>que</a:t>
            </a:r>
            <a:r>
              <a:rPr lang="es-MX" sz="1600" spc="10" dirty="0">
                <a:solidFill>
                  <a:srgbClr val="23505E"/>
                </a:solidFill>
                <a:latin typeface="+mj-lt"/>
                <a:cs typeface="Arial MT"/>
              </a:rPr>
              <a:t> </a:t>
            </a:r>
            <a:r>
              <a:rPr lang="es-MX" sz="1600" spc="-5" dirty="0">
                <a:solidFill>
                  <a:srgbClr val="23505E"/>
                </a:solidFill>
                <a:latin typeface="+mj-lt"/>
                <a:cs typeface="Arial MT"/>
              </a:rPr>
              <a:t>todos</a:t>
            </a:r>
            <a:r>
              <a:rPr lang="es-MX" sz="1600" spc="5" dirty="0">
                <a:solidFill>
                  <a:srgbClr val="23505E"/>
                </a:solidFill>
                <a:latin typeface="+mj-lt"/>
                <a:cs typeface="Arial MT"/>
              </a:rPr>
              <a:t> </a:t>
            </a:r>
            <a:r>
              <a:rPr lang="es-MX" sz="1600" spc="-5" dirty="0">
                <a:solidFill>
                  <a:srgbClr val="23505E"/>
                </a:solidFill>
                <a:latin typeface="+mj-lt"/>
                <a:cs typeface="Arial MT"/>
              </a:rPr>
              <a:t>nuestros</a:t>
            </a:r>
            <a:r>
              <a:rPr lang="es-MX" sz="1600" spc="10" dirty="0">
                <a:solidFill>
                  <a:srgbClr val="23505E"/>
                </a:solidFill>
                <a:latin typeface="+mj-lt"/>
                <a:cs typeface="Arial MT"/>
              </a:rPr>
              <a:t> </a:t>
            </a:r>
            <a:r>
              <a:rPr lang="es-MX" sz="1600" spc="-5" dirty="0">
                <a:solidFill>
                  <a:srgbClr val="23505E"/>
                </a:solidFill>
                <a:latin typeface="+mj-lt"/>
                <a:cs typeface="Arial MT"/>
              </a:rPr>
              <a:t>afiliados</a:t>
            </a:r>
            <a:r>
              <a:rPr lang="es-MX" sz="1600" spc="10" dirty="0">
                <a:solidFill>
                  <a:srgbClr val="23505E"/>
                </a:solidFill>
                <a:latin typeface="+mj-lt"/>
                <a:cs typeface="Arial MT"/>
              </a:rPr>
              <a:t> </a:t>
            </a:r>
            <a:r>
              <a:rPr lang="es-MX" sz="1600" spc="-5" dirty="0">
                <a:solidFill>
                  <a:srgbClr val="23505E"/>
                </a:solidFill>
                <a:latin typeface="+mj-lt"/>
                <a:cs typeface="Arial MT"/>
              </a:rPr>
              <a:t>se </a:t>
            </a:r>
            <a:r>
              <a:rPr lang="es-MX" sz="1600" dirty="0">
                <a:solidFill>
                  <a:srgbClr val="23505E"/>
                </a:solidFill>
                <a:latin typeface="+mj-lt"/>
                <a:cs typeface="Arial MT"/>
              </a:rPr>
              <a:t> </a:t>
            </a:r>
            <a:r>
              <a:rPr lang="es-MX" sz="1600" spc="-5" dirty="0">
                <a:solidFill>
                  <a:srgbClr val="23505E"/>
                </a:solidFill>
                <a:latin typeface="+mj-lt"/>
                <a:cs typeface="Arial MT"/>
              </a:rPr>
              <a:t>sientan</a:t>
            </a:r>
            <a:r>
              <a:rPr lang="es-MX" sz="1600" spc="10" dirty="0">
                <a:solidFill>
                  <a:srgbClr val="23505E"/>
                </a:solidFill>
                <a:latin typeface="+mj-lt"/>
                <a:cs typeface="Arial MT"/>
              </a:rPr>
              <a:t> </a:t>
            </a:r>
            <a:r>
              <a:rPr lang="es-MX" sz="1600" spc="-5" dirty="0">
                <a:solidFill>
                  <a:srgbClr val="23505E"/>
                </a:solidFill>
                <a:latin typeface="+mj-lt"/>
                <a:cs typeface="Arial MT"/>
              </a:rPr>
              <a:t>acompañados</a:t>
            </a:r>
            <a:r>
              <a:rPr lang="es-MX" sz="1600" spc="10" dirty="0">
                <a:solidFill>
                  <a:srgbClr val="23505E"/>
                </a:solidFill>
                <a:latin typeface="+mj-lt"/>
                <a:cs typeface="Arial MT"/>
              </a:rPr>
              <a:t> </a:t>
            </a:r>
            <a:r>
              <a:rPr lang="es-MX" sz="1600" spc="-5" dirty="0">
                <a:solidFill>
                  <a:srgbClr val="23505E"/>
                </a:solidFill>
                <a:latin typeface="+mj-lt"/>
                <a:cs typeface="Arial MT"/>
              </a:rPr>
              <a:t>en</a:t>
            </a:r>
            <a:r>
              <a:rPr lang="es-MX" sz="1600" spc="15" dirty="0">
                <a:solidFill>
                  <a:srgbClr val="23505E"/>
                </a:solidFill>
                <a:latin typeface="+mj-lt"/>
                <a:cs typeface="Arial MT"/>
              </a:rPr>
              <a:t> </a:t>
            </a:r>
            <a:r>
              <a:rPr lang="es-MX" sz="1600" spc="-5" dirty="0">
                <a:solidFill>
                  <a:srgbClr val="23505E"/>
                </a:solidFill>
                <a:latin typeface="+mj-lt"/>
                <a:cs typeface="Arial MT"/>
              </a:rPr>
              <a:t>cada</a:t>
            </a:r>
            <a:r>
              <a:rPr lang="es-MX" sz="1600" spc="10" dirty="0">
                <a:solidFill>
                  <a:srgbClr val="23505E"/>
                </a:solidFill>
                <a:latin typeface="+mj-lt"/>
                <a:cs typeface="Arial MT"/>
              </a:rPr>
              <a:t> </a:t>
            </a:r>
            <a:r>
              <a:rPr lang="es-MX" sz="1600" spc="-5" dirty="0">
                <a:solidFill>
                  <a:srgbClr val="23505E"/>
                </a:solidFill>
                <a:latin typeface="+mj-lt"/>
                <a:cs typeface="Arial MT"/>
              </a:rPr>
              <a:t>una</a:t>
            </a:r>
            <a:r>
              <a:rPr lang="es-MX" sz="1600" spc="15" dirty="0">
                <a:solidFill>
                  <a:srgbClr val="23505E"/>
                </a:solidFill>
                <a:latin typeface="+mj-lt"/>
                <a:cs typeface="Arial MT"/>
              </a:rPr>
              <a:t> </a:t>
            </a:r>
            <a:r>
              <a:rPr lang="es-MX" sz="1600" spc="-5" dirty="0">
                <a:solidFill>
                  <a:srgbClr val="23505E"/>
                </a:solidFill>
                <a:latin typeface="+mj-lt"/>
                <a:cs typeface="Arial MT"/>
              </a:rPr>
              <a:t>de</a:t>
            </a:r>
            <a:r>
              <a:rPr lang="es-MX" sz="1600" spc="10" dirty="0">
                <a:solidFill>
                  <a:srgbClr val="23505E"/>
                </a:solidFill>
                <a:latin typeface="+mj-lt"/>
                <a:cs typeface="Arial MT"/>
              </a:rPr>
              <a:t> </a:t>
            </a:r>
            <a:r>
              <a:rPr lang="es-MX" sz="1600" spc="-5" dirty="0">
                <a:solidFill>
                  <a:srgbClr val="23505E"/>
                </a:solidFill>
                <a:latin typeface="+mj-lt"/>
                <a:cs typeface="Arial MT"/>
              </a:rPr>
              <a:t>las</a:t>
            </a:r>
            <a:r>
              <a:rPr lang="es-MX" sz="1600" spc="10" dirty="0">
                <a:solidFill>
                  <a:srgbClr val="23505E"/>
                </a:solidFill>
                <a:latin typeface="+mj-lt"/>
                <a:cs typeface="Arial MT"/>
              </a:rPr>
              <a:t> </a:t>
            </a:r>
            <a:r>
              <a:rPr lang="es-MX" sz="1600" spc="-5" dirty="0">
                <a:solidFill>
                  <a:srgbClr val="23505E"/>
                </a:solidFill>
                <a:latin typeface="+mj-lt"/>
                <a:cs typeface="Arial MT"/>
              </a:rPr>
              <a:t>etapas </a:t>
            </a:r>
            <a:r>
              <a:rPr lang="es-MX" sz="1600" spc="-320" dirty="0">
                <a:solidFill>
                  <a:srgbClr val="23505E"/>
                </a:solidFill>
                <a:latin typeface="+mj-lt"/>
                <a:cs typeface="Arial MT"/>
              </a:rPr>
              <a:t> </a:t>
            </a:r>
            <a:r>
              <a:rPr lang="es-MX" sz="1600" spc="-5" dirty="0">
                <a:solidFill>
                  <a:srgbClr val="23505E"/>
                </a:solidFill>
                <a:latin typeface="+mj-lt"/>
                <a:cs typeface="Arial MT"/>
              </a:rPr>
              <a:t>de salud</a:t>
            </a:r>
            <a:r>
              <a:rPr lang="es-MX" sz="1600" dirty="0">
                <a:solidFill>
                  <a:srgbClr val="23505E"/>
                </a:solidFill>
                <a:latin typeface="+mj-lt"/>
                <a:cs typeface="Arial MT"/>
              </a:rPr>
              <a:t> - </a:t>
            </a:r>
            <a:r>
              <a:rPr lang="es-MX" sz="1600" spc="-5" dirty="0">
                <a:solidFill>
                  <a:srgbClr val="23505E"/>
                </a:solidFill>
                <a:latin typeface="+mj-lt"/>
                <a:cs typeface="Arial MT"/>
              </a:rPr>
              <a:t>enfermedad.</a:t>
            </a:r>
          </a:p>
          <a:p>
            <a:pPr marL="12698">
              <a:spcBef>
                <a:spcPts val="100"/>
              </a:spcBef>
            </a:pPr>
            <a:endParaRPr lang="es-MX" sz="1600" dirty="0">
              <a:latin typeface="+mj-lt"/>
              <a:cs typeface="Arial MT"/>
            </a:endParaRPr>
          </a:p>
          <a:p>
            <a:pPr marL="12698">
              <a:spcBef>
                <a:spcPts val="100"/>
              </a:spcBef>
            </a:pPr>
            <a:r>
              <a:rPr lang="es-CO" sz="1600" b="1" spc="90" dirty="0">
                <a:solidFill>
                  <a:srgbClr val="00A48D"/>
                </a:solidFill>
                <a:latin typeface="+mj-lt"/>
                <a:cs typeface="Arial"/>
              </a:rPr>
              <a:t>Transparencia: </a:t>
            </a:r>
            <a:r>
              <a:rPr lang="es-MX" sz="1600" spc="-5" dirty="0">
                <a:solidFill>
                  <a:srgbClr val="23505E"/>
                </a:solidFill>
                <a:latin typeface="+mj-lt"/>
                <a:cs typeface="Arial MT"/>
              </a:rPr>
              <a:t>Rendimos</a:t>
            </a:r>
            <a:r>
              <a:rPr lang="es-MX" sz="1600" dirty="0">
                <a:solidFill>
                  <a:srgbClr val="23505E"/>
                </a:solidFill>
                <a:latin typeface="+mj-lt"/>
                <a:cs typeface="Arial MT"/>
              </a:rPr>
              <a:t> </a:t>
            </a:r>
            <a:r>
              <a:rPr lang="es-MX" sz="1600" spc="-5" dirty="0">
                <a:solidFill>
                  <a:srgbClr val="23505E"/>
                </a:solidFill>
                <a:latin typeface="+mj-lt"/>
                <a:cs typeface="Arial MT"/>
              </a:rPr>
              <a:t>cuentas</a:t>
            </a:r>
            <a:r>
              <a:rPr lang="es-MX" sz="1600" spc="5" dirty="0">
                <a:solidFill>
                  <a:srgbClr val="23505E"/>
                </a:solidFill>
                <a:latin typeface="+mj-lt"/>
                <a:cs typeface="Arial MT"/>
              </a:rPr>
              <a:t> </a:t>
            </a:r>
            <a:r>
              <a:rPr lang="es-MX" sz="1600" spc="-5" dirty="0">
                <a:solidFill>
                  <a:srgbClr val="23505E"/>
                </a:solidFill>
                <a:latin typeface="+mj-lt"/>
                <a:cs typeface="Arial MT"/>
              </a:rPr>
              <a:t>de</a:t>
            </a:r>
            <a:r>
              <a:rPr lang="es-MX" sz="1600" spc="5" dirty="0">
                <a:solidFill>
                  <a:srgbClr val="23505E"/>
                </a:solidFill>
                <a:latin typeface="+mj-lt"/>
                <a:cs typeface="Arial MT"/>
              </a:rPr>
              <a:t> </a:t>
            </a:r>
            <a:r>
              <a:rPr lang="es-MX" sz="1600" spc="-5" dirty="0">
                <a:solidFill>
                  <a:srgbClr val="23505E"/>
                </a:solidFill>
                <a:latin typeface="+mj-lt"/>
                <a:cs typeface="Arial MT"/>
              </a:rPr>
              <a:t>nuestra</a:t>
            </a:r>
            <a:r>
              <a:rPr lang="es-MX" sz="1600" dirty="0">
                <a:solidFill>
                  <a:srgbClr val="23505E"/>
                </a:solidFill>
                <a:latin typeface="+mj-lt"/>
                <a:cs typeface="Arial MT"/>
              </a:rPr>
              <a:t> </a:t>
            </a:r>
            <a:r>
              <a:rPr lang="es-MX" sz="1600" spc="-5" dirty="0">
                <a:solidFill>
                  <a:srgbClr val="23505E"/>
                </a:solidFill>
                <a:latin typeface="+mj-lt"/>
                <a:cs typeface="Arial MT"/>
              </a:rPr>
              <a:t>gestión</a:t>
            </a:r>
            <a:r>
              <a:rPr lang="es-MX" sz="1600" spc="5" dirty="0">
                <a:solidFill>
                  <a:srgbClr val="23505E"/>
                </a:solidFill>
                <a:latin typeface="+mj-lt"/>
                <a:cs typeface="Arial MT"/>
              </a:rPr>
              <a:t> </a:t>
            </a:r>
            <a:r>
              <a:rPr lang="es-MX" sz="1600" dirty="0">
                <a:solidFill>
                  <a:srgbClr val="23505E"/>
                </a:solidFill>
                <a:latin typeface="+mj-lt"/>
                <a:cs typeface="Arial MT"/>
              </a:rPr>
              <a:t>y</a:t>
            </a:r>
            <a:r>
              <a:rPr lang="es-MX" sz="1600" spc="5" dirty="0">
                <a:solidFill>
                  <a:srgbClr val="23505E"/>
                </a:solidFill>
                <a:latin typeface="+mj-lt"/>
                <a:cs typeface="Arial MT"/>
              </a:rPr>
              <a:t> </a:t>
            </a:r>
            <a:r>
              <a:rPr lang="es-MX" sz="1600" dirty="0">
                <a:solidFill>
                  <a:srgbClr val="23505E"/>
                </a:solidFill>
                <a:latin typeface="+mj-lt"/>
                <a:cs typeface="Arial MT"/>
              </a:rPr>
              <a:t>estamos </a:t>
            </a:r>
            <a:r>
              <a:rPr lang="es-MX" sz="1600" spc="-320" dirty="0">
                <a:solidFill>
                  <a:srgbClr val="23505E"/>
                </a:solidFill>
                <a:latin typeface="+mj-lt"/>
                <a:cs typeface="Arial MT"/>
              </a:rPr>
              <a:t> </a:t>
            </a:r>
            <a:r>
              <a:rPr lang="es-MX" sz="1600" spc="5" dirty="0">
                <a:solidFill>
                  <a:srgbClr val="23505E"/>
                </a:solidFill>
                <a:latin typeface="+mj-lt"/>
                <a:cs typeface="Arial MT"/>
              </a:rPr>
              <a:t>abiertos</a:t>
            </a:r>
            <a:r>
              <a:rPr lang="es-MX" sz="1600" dirty="0">
                <a:solidFill>
                  <a:srgbClr val="23505E"/>
                </a:solidFill>
                <a:latin typeface="+mj-lt"/>
                <a:cs typeface="Arial MT"/>
              </a:rPr>
              <a:t> </a:t>
            </a:r>
            <a:r>
              <a:rPr lang="es-MX" sz="1600" spc="-5" dirty="0">
                <a:solidFill>
                  <a:srgbClr val="23505E"/>
                </a:solidFill>
                <a:latin typeface="+mj-lt"/>
                <a:cs typeface="Arial MT"/>
              </a:rPr>
              <a:t>a</a:t>
            </a:r>
            <a:r>
              <a:rPr lang="es-MX" sz="1600" spc="5" dirty="0">
                <a:solidFill>
                  <a:srgbClr val="23505E"/>
                </a:solidFill>
                <a:latin typeface="+mj-lt"/>
                <a:cs typeface="Arial MT"/>
              </a:rPr>
              <a:t> </a:t>
            </a:r>
            <a:r>
              <a:rPr lang="es-MX" sz="1600" dirty="0">
                <a:solidFill>
                  <a:srgbClr val="23505E"/>
                </a:solidFill>
                <a:latin typeface="+mj-lt"/>
                <a:cs typeface="Arial MT"/>
              </a:rPr>
              <a:t>compartir</a:t>
            </a:r>
            <a:r>
              <a:rPr lang="es-MX" sz="1600" spc="5" dirty="0">
                <a:solidFill>
                  <a:srgbClr val="23505E"/>
                </a:solidFill>
                <a:latin typeface="+mj-lt"/>
                <a:cs typeface="Arial MT"/>
              </a:rPr>
              <a:t> </a:t>
            </a:r>
            <a:r>
              <a:rPr lang="es-MX" sz="1600" spc="-5" dirty="0">
                <a:solidFill>
                  <a:srgbClr val="23505E"/>
                </a:solidFill>
                <a:latin typeface="+mj-lt"/>
                <a:cs typeface="Arial MT"/>
              </a:rPr>
              <a:t>la</a:t>
            </a:r>
            <a:r>
              <a:rPr lang="es-MX" sz="1600" dirty="0">
                <a:solidFill>
                  <a:srgbClr val="23505E"/>
                </a:solidFill>
                <a:latin typeface="+mj-lt"/>
                <a:cs typeface="Arial MT"/>
              </a:rPr>
              <a:t> </a:t>
            </a:r>
            <a:r>
              <a:rPr lang="es-MX" sz="1600" spc="-5" dirty="0">
                <a:solidFill>
                  <a:srgbClr val="23505E"/>
                </a:solidFill>
                <a:latin typeface="+mj-lt"/>
                <a:cs typeface="Arial MT"/>
              </a:rPr>
              <a:t>información</a:t>
            </a:r>
            <a:r>
              <a:rPr lang="es-MX" sz="1600" spc="5" dirty="0">
                <a:solidFill>
                  <a:srgbClr val="23505E"/>
                </a:solidFill>
                <a:latin typeface="+mj-lt"/>
                <a:cs typeface="Arial MT"/>
              </a:rPr>
              <a:t> </a:t>
            </a:r>
            <a:r>
              <a:rPr lang="es-MX" sz="1600" spc="-5" dirty="0">
                <a:solidFill>
                  <a:srgbClr val="23505E"/>
                </a:solidFill>
                <a:latin typeface="+mj-lt"/>
                <a:cs typeface="Arial MT"/>
              </a:rPr>
              <a:t>pública</a:t>
            </a:r>
            <a:r>
              <a:rPr lang="es-MX" sz="1600" spc="5" dirty="0">
                <a:solidFill>
                  <a:srgbClr val="23505E"/>
                </a:solidFill>
                <a:latin typeface="+mj-lt"/>
                <a:cs typeface="Arial MT"/>
              </a:rPr>
              <a:t> </a:t>
            </a:r>
            <a:r>
              <a:rPr lang="es-MX" sz="1600" spc="-5" dirty="0">
                <a:solidFill>
                  <a:srgbClr val="23505E"/>
                </a:solidFill>
                <a:latin typeface="+mj-lt"/>
                <a:cs typeface="Arial MT"/>
              </a:rPr>
              <a:t>con </a:t>
            </a:r>
            <a:r>
              <a:rPr lang="es-MX" sz="1600" dirty="0">
                <a:solidFill>
                  <a:srgbClr val="23505E"/>
                </a:solidFill>
                <a:latin typeface="+mj-lt"/>
                <a:cs typeface="Arial MT"/>
              </a:rPr>
              <a:t> </a:t>
            </a:r>
            <a:r>
              <a:rPr lang="es-MX" sz="1600" spc="-5" dirty="0">
                <a:solidFill>
                  <a:srgbClr val="23505E"/>
                </a:solidFill>
                <a:latin typeface="+mj-lt"/>
                <a:cs typeface="Arial MT"/>
              </a:rPr>
              <a:t>quien lo</a:t>
            </a:r>
            <a:r>
              <a:rPr lang="es-MX" sz="1600" dirty="0">
                <a:solidFill>
                  <a:srgbClr val="23505E"/>
                </a:solidFill>
                <a:latin typeface="+mj-lt"/>
                <a:cs typeface="Arial MT"/>
              </a:rPr>
              <a:t> </a:t>
            </a:r>
            <a:r>
              <a:rPr lang="es-MX" sz="1600" spc="-5" dirty="0">
                <a:solidFill>
                  <a:srgbClr val="23505E"/>
                </a:solidFill>
                <a:latin typeface="+mj-lt"/>
                <a:cs typeface="Arial MT"/>
              </a:rPr>
              <a:t>requiera.</a:t>
            </a:r>
            <a:endParaRPr lang="es-MX" sz="1600" dirty="0">
              <a:latin typeface="+mj-lt"/>
              <a:cs typeface="Arial MT"/>
            </a:endParaRPr>
          </a:p>
        </p:txBody>
      </p:sp>
      <p:sp>
        <p:nvSpPr>
          <p:cNvPr id="2" name="object 26">
            <a:extLst>
              <a:ext uri="{FF2B5EF4-FFF2-40B4-BE49-F238E27FC236}">
                <a16:creationId xmlns:a16="http://schemas.microsoft.com/office/drawing/2014/main" id="{FF50891A-A155-D4A2-6154-EEDDB940EAEA}"/>
              </a:ext>
            </a:extLst>
          </p:cNvPr>
          <p:cNvSpPr/>
          <p:nvPr/>
        </p:nvSpPr>
        <p:spPr>
          <a:xfrm>
            <a:off x="363327" y="3210762"/>
            <a:ext cx="323786" cy="306143"/>
          </a:xfrm>
          <a:custGeom>
            <a:avLst/>
            <a:gdLst/>
            <a:ahLst/>
            <a:cxnLst/>
            <a:rect l="l" t="t" r="r" b="b"/>
            <a:pathLst>
              <a:path w="461009" h="468630">
                <a:moveTo>
                  <a:pt x="152756" y="0"/>
                </a:moveTo>
                <a:lnTo>
                  <a:pt x="135763" y="0"/>
                </a:lnTo>
                <a:lnTo>
                  <a:pt x="108718" y="2539"/>
                </a:lnTo>
                <a:lnTo>
                  <a:pt x="60078" y="21589"/>
                </a:lnTo>
                <a:lnTo>
                  <a:pt x="23263" y="57149"/>
                </a:lnTo>
                <a:lnTo>
                  <a:pt x="2784" y="104139"/>
                </a:lnTo>
                <a:lnTo>
                  <a:pt x="0" y="130809"/>
                </a:lnTo>
                <a:lnTo>
                  <a:pt x="780" y="147319"/>
                </a:lnTo>
                <a:lnTo>
                  <a:pt x="11442" y="194309"/>
                </a:lnTo>
                <a:lnTo>
                  <a:pt x="27387" y="231139"/>
                </a:lnTo>
                <a:lnTo>
                  <a:pt x="33807" y="242569"/>
                </a:lnTo>
                <a:lnTo>
                  <a:pt x="21183" y="255269"/>
                </a:lnTo>
                <a:lnTo>
                  <a:pt x="15780" y="261619"/>
                </a:lnTo>
                <a:lnTo>
                  <a:pt x="11952" y="269239"/>
                </a:lnTo>
                <a:lnTo>
                  <a:pt x="9698" y="276859"/>
                </a:lnTo>
                <a:lnTo>
                  <a:pt x="9017" y="285749"/>
                </a:lnTo>
                <a:lnTo>
                  <a:pt x="9892" y="293369"/>
                </a:lnTo>
                <a:lnTo>
                  <a:pt x="12309" y="302259"/>
                </a:lnTo>
                <a:lnTo>
                  <a:pt x="16264" y="308609"/>
                </a:lnTo>
                <a:lnTo>
                  <a:pt x="21755" y="316229"/>
                </a:lnTo>
                <a:lnTo>
                  <a:pt x="21996" y="316229"/>
                </a:lnTo>
                <a:lnTo>
                  <a:pt x="28798" y="321309"/>
                </a:lnTo>
                <a:lnTo>
                  <a:pt x="36328" y="325119"/>
                </a:lnTo>
                <a:lnTo>
                  <a:pt x="44334" y="327659"/>
                </a:lnTo>
                <a:lnTo>
                  <a:pt x="57873" y="327659"/>
                </a:lnTo>
                <a:lnTo>
                  <a:pt x="57683" y="328929"/>
                </a:lnTo>
                <a:lnTo>
                  <a:pt x="70345" y="363219"/>
                </a:lnTo>
                <a:lnTo>
                  <a:pt x="70599" y="363219"/>
                </a:lnTo>
                <a:lnTo>
                  <a:pt x="77399" y="368299"/>
                </a:lnTo>
                <a:lnTo>
                  <a:pt x="84926" y="372109"/>
                </a:lnTo>
                <a:lnTo>
                  <a:pt x="92932" y="374649"/>
                </a:lnTo>
                <a:lnTo>
                  <a:pt x="101168" y="375919"/>
                </a:lnTo>
                <a:lnTo>
                  <a:pt x="105283" y="375919"/>
                </a:lnTo>
                <a:lnTo>
                  <a:pt x="105168" y="377189"/>
                </a:lnTo>
                <a:lnTo>
                  <a:pt x="114769" y="406399"/>
                </a:lnTo>
                <a:lnTo>
                  <a:pt x="115163" y="406399"/>
                </a:lnTo>
                <a:lnTo>
                  <a:pt x="118122" y="410209"/>
                </a:lnTo>
                <a:lnTo>
                  <a:pt x="124922" y="415289"/>
                </a:lnTo>
                <a:lnTo>
                  <a:pt x="132449" y="419099"/>
                </a:lnTo>
                <a:lnTo>
                  <a:pt x="140455" y="421639"/>
                </a:lnTo>
                <a:lnTo>
                  <a:pt x="153987" y="421639"/>
                </a:lnTo>
                <a:lnTo>
                  <a:pt x="153797" y="422909"/>
                </a:lnTo>
                <a:lnTo>
                  <a:pt x="166458" y="457199"/>
                </a:lnTo>
                <a:lnTo>
                  <a:pt x="166712" y="457199"/>
                </a:lnTo>
                <a:lnTo>
                  <a:pt x="173514" y="462279"/>
                </a:lnTo>
                <a:lnTo>
                  <a:pt x="181044" y="466089"/>
                </a:lnTo>
                <a:lnTo>
                  <a:pt x="189051" y="468629"/>
                </a:lnTo>
                <a:lnTo>
                  <a:pt x="205517" y="468629"/>
                </a:lnTo>
                <a:lnTo>
                  <a:pt x="213485" y="466089"/>
                </a:lnTo>
                <a:lnTo>
                  <a:pt x="220936" y="462279"/>
                </a:lnTo>
                <a:lnTo>
                  <a:pt x="227622" y="455929"/>
                </a:lnTo>
                <a:lnTo>
                  <a:pt x="239057" y="444499"/>
                </a:lnTo>
                <a:lnTo>
                  <a:pt x="196986" y="444499"/>
                </a:lnTo>
                <a:lnTo>
                  <a:pt x="190151" y="443229"/>
                </a:lnTo>
                <a:lnTo>
                  <a:pt x="184124" y="439419"/>
                </a:lnTo>
                <a:lnTo>
                  <a:pt x="180090" y="433069"/>
                </a:lnTo>
                <a:lnTo>
                  <a:pt x="178682" y="426719"/>
                </a:lnTo>
                <a:lnTo>
                  <a:pt x="179913" y="419099"/>
                </a:lnTo>
                <a:lnTo>
                  <a:pt x="183794" y="414019"/>
                </a:lnTo>
                <a:lnTo>
                  <a:pt x="199711" y="397509"/>
                </a:lnTo>
                <a:lnTo>
                  <a:pt x="148394" y="397509"/>
                </a:lnTo>
                <a:lnTo>
                  <a:pt x="141556" y="396239"/>
                </a:lnTo>
                <a:lnTo>
                  <a:pt x="135521" y="392429"/>
                </a:lnTo>
                <a:lnTo>
                  <a:pt x="131489" y="386079"/>
                </a:lnTo>
                <a:lnTo>
                  <a:pt x="130084" y="379729"/>
                </a:lnTo>
                <a:lnTo>
                  <a:pt x="131315" y="372109"/>
                </a:lnTo>
                <a:lnTo>
                  <a:pt x="135191" y="365759"/>
                </a:lnTo>
                <a:lnTo>
                  <a:pt x="150583" y="350519"/>
                </a:lnTo>
                <a:lnTo>
                  <a:pt x="100872" y="350519"/>
                </a:lnTo>
                <a:lnTo>
                  <a:pt x="94038" y="349249"/>
                </a:lnTo>
                <a:lnTo>
                  <a:pt x="88011" y="345439"/>
                </a:lnTo>
                <a:lnTo>
                  <a:pt x="83971" y="339089"/>
                </a:lnTo>
                <a:lnTo>
                  <a:pt x="82564" y="332739"/>
                </a:lnTo>
                <a:lnTo>
                  <a:pt x="83797" y="326389"/>
                </a:lnTo>
                <a:lnTo>
                  <a:pt x="87680" y="320039"/>
                </a:lnTo>
                <a:lnTo>
                  <a:pt x="103597" y="303529"/>
                </a:lnTo>
                <a:lnTo>
                  <a:pt x="52270" y="303529"/>
                </a:lnTo>
                <a:lnTo>
                  <a:pt x="45435" y="302259"/>
                </a:lnTo>
                <a:lnTo>
                  <a:pt x="39408" y="298449"/>
                </a:lnTo>
                <a:lnTo>
                  <a:pt x="35368" y="292099"/>
                </a:lnTo>
                <a:lnTo>
                  <a:pt x="33961" y="285749"/>
                </a:lnTo>
                <a:lnTo>
                  <a:pt x="35195" y="278129"/>
                </a:lnTo>
                <a:lnTo>
                  <a:pt x="39077" y="273049"/>
                </a:lnTo>
                <a:lnTo>
                  <a:pt x="66014" y="245109"/>
                </a:lnTo>
                <a:lnTo>
                  <a:pt x="71941" y="241299"/>
                </a:lnTo>
                <a:lnTo>
                  <a:pt x="78743" y="240029"/>
                </a:lnTo>
                <a:lnTo>
                  <a:pt x="118046" y="240029"/>
                </a:lnTo>
                <a:lnTo>
                  <a:pt x="114754" y="233679"/>
                </a:lnTo>
                <a:lnTo>
                  <a:pt x="109270" y="227329"/>
                </a:lnTo>
                <a:lnTo>
                  <a:pt x="109016" y="226059"/>
                </a:lnTo>
                <a:lnTo>
                  <a:pt x="105616" y="223519"/>
                </a:lnTo>
                <a:lnTo>
                  <a:pt x="52082" y="223519"/>
                </a:lnTo>
                <a:lnTo>
                  <a:pt x="47224" y="214629"/>
                </a:lnTo>
                <a:lnTo>
                  <a:pt x="42733" y="205739"/>
                </a:lnTo>
                <a:lnTo>
                  <a:pt x="38650" y="195579"/>
                </a:lnTo>
                <a:lnTo>
                  <a:pt x="35013" y="186689"/>
                </a:lnTo>
                <a:lnTo>
                  <a:pt x="30820" y="172719"/>
                </a:lnTo>
                <a:lnTo>
                  <a:pt x="27686" y="158749"/>
                </a:lnTo>
                <a:lnTo>
                  <a:pt x="25723" y="144779"/>
                </a:lnTo>
                <a:lnTo>
                  <a:pt x="25044" y="130809"/>
                </a:lnTo>
                <a:lnTo>
                  <a:pt x="27286" y="109219"/>
                </a:lnTo>
                <a:lnTo>
                  <a:pt x="43786" y="71119"/>
                </a:lnTo>
                <a:lnTo>
                  <a:pt x="73696" y="43179"/>
                </a:lnTo>
                <a:lnTo>
                  <a:pt x="113559" y="26669"/>
                </a:lnTo>
                <a:lnTo>
                  <a:pt x="135763" y="24129"/>
                </a:lnTo>
                <a:lnTo>
                  <a:pt x="216054" y="24129"/>
                </a:lnTo>
                <a:lnTo>
                  <a:pt x="214406" y="22859"/>
                </a:lnTo>
                <a:lnTo>
                  <a:pt x="205627" y="17779"/>
                </a:lnTo>
                <a:lnTo>
                  <a:pt x="196265" y="12699"/>
                </a:lnTo>
                <a:lnTo>
                  <a:pt x="182901" y="6349"/>
                </a:lnTo>
                <a:lnTo>
                  <a:pt x="168433" y="2539"/>
                </a:lnTo>
                <a:lnTo>
                  <a:pt x="152756" y="0"/>
                </a:lnTo>
                <a:close/>
              </a:path>
              <a:path w="461009" h="468630">
                <a:moveTo>
                  <a:pt x="262758" y="380999"/>
                </a:moveTo>
                <a:lnTo>
                  <a:pt x="223459" y="380999"/>
                </a:lnTo>
                <a:lnTo>
                  <a:pt x="230294" y="382269"/>
                </a:lnTo>
                <a:lnTo>
                  <a:pt x="236321" y="386079"/>
                </a:lnTo>
                <a:lnTo>
                  <a:pt x="240355" y="391159"/>
                </a:lnTo>
                <a:lnTo>
                  <a:pt x="241763" y="398779"/>
                </a:lnTo>
                <a:lnTo>
                  <a:pt x="240532" y="405129"/>
                </a:lnTo>
                <a:lnTo>
                  <a:pt x="236651" y="411479"/>
                </a:lnTo>
                <a:lnTo>
                  <a:pt x="209715" y="439419"/>
                </a:lnTo>
                <a:lnTo>
                  <a:pt x="203787" y="443229"/>
                </a:lnTo>
                <a:lnTo>
                  <a:pt x="196986" y="444499"/>
                </a:lnTo>
                <a:lnTo>
                  <a:pt x="239057" y="444499"/>
                </a:lnTo>
                <a:lnTo>
                  <a:pt x="254304" y="429259"/>
                </a:lnTo>
                <a:lnTo>
                  <a:pt x="254546" y="429259"/>
                </a:lnTo>
                <a:lnTo>
                  <a:pt x="256870" y="426719"/>
                </a:lnTo>
                <a:lnTo>
                  <a:pt x="258851" y="424179"/>
                </a:lnTo>
                <a:lnTo>
                  <a:pt x="260502" y="420369"/>
                </a:lnTo>
                <a:lnTo>
                  <a:pt x="348332" y="420369"/>
                </a:lnTo>
                <a:lnTo>
                  <a:pt x="349195" y="419099"/>
                </a:lnTo>
                <a:lnTo>
                  <a:pt x="300316" y="419099"/>
                </a:lnTo>
                <a:lnTo>
                  <a:pt x="293624" y="417829"/>
                </a:lnTo>
                <a:lnTo>
                  <a:pt x="266280" y="392429"/>
                </a:lnTo>
                <a:lnTo>
                  <a:pt x="264795" y="386079"/>
                </a:lnTo>
                <a:lnTo>
                  <a:pt x="262758" y="380999"/>
                </a:lnTo>
                <a:close/>
              </a:path>
              <a:path w="461009" h="468630">
                <a:moveTo>
                  <a:pt x="348332" y="420369"/>
                </a:moveTo>
                <a:lnTo>
                  <a:pt x="260502" y="420369"/>
                </a:lnTo>
                <a:lnTo>
                  <a:pt x="271665" y="430529"/>
                </a:lnTo>
                <a:lnTo>
                  <a:pt x="279901" y="436879"/>
                </a:lnTo>
                <a:lnTo>
                  <a:pt x="288923" y="440689"/>
                </a:lnTo>
                <a:lnTo>
                  <a:pt x="298438" y="443229"/>
                </a:lnTo>
                <a:lnTo>
                  <a:pt x="308152" y="444499"/>
                </a:lnTo>
                <a:lnTo>
                  <a:pt x="317774" y="441959"/>
                </a:lnTo>
                <a:lnTo>
                  <a:pt x="327010" y="439419"/>
                </a:lnTo>
                <a:lnTo>
                  <a:pt x="335568" y="434339"/>
                </a:lnTo>
                <a:lnTo>
                  <a:pt x="343154" y="427989"/>
                </a:lnTo>
                <a:lnTo>
                  <a:pt x="348332" y="420369"/>
                </a:lnTo>
                <a:close/>
              </a:path>
              <a:path w="461009" h="468630">
                <a:moveTo>
                  <a:pt x="238950" y="265429"/>
                </a:moveTo>
                <a:lnTo>
                  <a:pt x="231051" y="265429"/>
                </a:lnTo>
                <a:lnTo>
                  <a:pt x="221818" y="275589"/>
                </a:lnTo>
                <a:lnTo>
                  <a:pt x="222224" y="283209"/>
                </a:lnTo>
                <a:lnTo>
                  <a:pt x="327964" y="379729"/>
                </a:lnTo>
                <a:lnTo>
                  <a:pt x="330784" y="386079"/>
                </a:lnTo>
                <a:lnTo>
                  <a:pt x="331444" y="398779"/>
                </a:lnTo>
                <a:lnTo>
                  <a:pt x="329298" y="405129"/>
                </a:lnTo>
                <a:lnTo>
                  <a:pt x="319862" y="415289"/>
                </a:lnTo>
                <a:lnTo>
                  <a:pt x="313436" y="419099"/>
                </a:lnTo>
                <a:lnTo>
                  <a:pt x="349195" y="419099"/>
                </a:lnTo>
                <a:lnTo>
                  <a:pt x="353348" y="410209"/>
                </a:lnTo>
                <a:lnTo>
                  <a:pt x="355630" y="400049"/>
                </a:lnTo>
                <a:lnTo>
                  <a:pt x="356057" y="391159"/>
                </a:lnTo>
                <a:lnTo>
                  <a:pt x="355879" y="387349"/>
                </a:lnTo>
                <a:lnTo>
                  <a:pt x="355358" y="383539"/>
                </a:lnTo>
                <a:lnTo>
                  <a:pt x="354495" y="380999"/>
                </a:lnTo>
                <a:lnTo>
                  <a:pt x="355028" y="380999"/>
                </a:lnTo>
                <a:lnTo>
                  <a:pt x="391677" y="356869"/>
                </a:lnTo>
                <a:lnTo>
                  <a:pt x="346303" y="356869"/>
                </a:lnTo>
                <a:lnTo>
                  <a:pt x="340309" y="355599"/>
                </a:lnTo>
                <a:lnTo>
                  <a:pt x="335229" y="351789"/>
                </a:lnTo>
                <a:lnTo>
                  <a:pt x="238950" y="265429"/>
                </a:lnTo>
                <a:close/>
              </a:path>
              <a:path w="461009" h="468630">
                <a:moveTo>
                  <a:pt x="213505" y="332739"/>
                </a:moveTo>
                <a:lnTo>
                  <a:pt x="174856" y="332739"/>
                </a:lnTo>
                <a:lnTo>
                  <a:pt x="181691" y="334009"/>
                </a:lnTo>
                <a:lnTo>
                  <a:pt x="187718" y="337819"/>
                </a:lnTo>
                <a:lnTo>
                  <a:pt x="191758" y="344169"/>
                </a:lnTo>
                <a:lnTo>
                  <a:pt x="193165" y="350519"/>
                </a:lnTo>
                <a:lnTo>
                  <a:pt x="191931" y="358139"/>
                </a:lnTo>
                <a:lnTo>
                  <a:pt x="188048" y="364489"/>
                </a:lnTo>
                <a:lnTo>
                  <a:pt x="161124" y="391159"/>
                </a:lnTo>
                <a:lnTo>
                  <a:pt x="155197" y="394969"/>
                </a:lnTo>
                <a:lnTo>
                  <a:pt x="148394" y="397509"/>
                </a:lnTo>
                <a:lnTo>
                  <a:pt x="199711" y="397509"/>
                </a:lnTo>
                <a:lnTo>
                  <a:pt x="210731" y="386079"/>
                </a:lnTo>
                <a:lnTo>
                  <a:pt x="216658" y="382269"/>
                </a:lnTo>
                <a:lnTo>
                  <a:pt x="223459" y="380999"/>
                </a:lnTo>
                <a:lnTo>
                  <a:pt x="262758" y="380999"/>
                </a:lnTo>
                <a:lnTo>
                  <a:pt x="262248" y="379729"/>
                </a:lnTo>
                <a:lnTo>
                  <a:pt x="258644" y="373379"/>
                </a:lnTo>
                <a:lnTo>
                  <a:pt x="253987" y="368299"/>
                </a:lnTo>
                <a:lnTo>
                  <a:pt x="253733" y="368299"/>
                </a:lnTo>
                <a:lnTo>
                  <a:pt x="246931" y="361949"/>
                </a:lnTo>
                <a:lnTo>
                  <a:pt x="239401" y="358139"/>
                </a:lnTo>
                <a:lnTo>
                  <a:pt x="223164" y="355599"/>
                </a:lnTo>
                <a:lnTo>
                  <a:pt x="217855" y="355599"/>
                </a:lnTo>
                <a:lnTo>
                  <a:pt x="218046" y="354329"/>
                </a:lnTo>
                <a:lnTo>
                  <a:pt x="218109" y="350519"/>
                </a:lnTo>
                <a:lnTo>
                  <a:pt x="217239" y="342899"/>
                </a:lnTo>
                <a:lnTo>
                  <a:pt x="214823" y="335279"/>
                </a:lnTo>
                <a:lnTo>
                  <a:pt x="213505" y="332739"/>
                </a:lnTo>
                <a:close/>
              </a:path>
              <a:path w="461009" h="468630">
                <a:moveTo>
                  <a:pt x="286689" y="205739"/>
                </a:moveTo>
                <a:lnTo>
                  <a:pt x="278790" y="207009"/>
                </a:lnTo>
                <a:lnTo>
                  <a:pt x="269557" y="217169"/>
                </a:lnTo>
                <a:lnTo>
                  <a:pt x="269963" y="224789"/>
                </a:lnTo>
                <a:lnTo>
                  <a:pt x="275094" y="229869"/>
                </a:lnTo>
                <a:lnTo>
                  <a:pt x="366090" y="311149"/>
                </a:lnTo>
                <a:lnTo>
                  <a:pt x="371462" y="316229"/>
                </a:lnTo>
                <a:lnTo>
                  <a:pt x="374142" y="322579"/>
                </a:lnTo>
                <a:lnTo>
                  <a:pt x="374789" y="335279"/>
                </a:lnTo>
                <a:lnTo>
                  <a:pt x="372643" y="342899"/>
                </a:lnTo>
                <a:lnTo>
                  <a:pt x="363664" y="351789"/>
                </a:lnTo>
                <a:lnTo>
                  <a:pt x="357987" y="355599"/>
                </a:lnTo>
                <a:lnTo>
                  <a:pt x="346303" y="356869"/>
                </a:lnTo>
                <a:lnTo>
                  <a:pt x="391677" y="356869"/>
                </a:lnTo>
                <a:lnTo>
                  <a:pt x="392540" y="355599"/>
                </a:lnTo>
                <a:lnTo>
                  <a:pt x="396694" y="346709"/>
                </a:lnTo>
                <a:lnTo>
                  <a:pt x="398975" y="337819"/>
                </a:lnTo>
                <a:lnTo>
                  <a:pt x="399348" y="328929"/>
                </a:lnTo>
                <a:lnTo>
                  <a:pt x="399249" y="325119"/>
                </a:lnTo>
                <a:lnTo>
                  <a:pt x="399110" y="323849"/>
                </a:lnTo>
                <a:lnTo>
                  <a:pt x="402856" y="323849"/>
                </a:lnTo>
                <a:lnTo>
                  <a:pt x="412399" y="322579"/>
                </a:lnTo>
                <a:lnTo>
                  <a:pt x="421560" y="320039"/>
                </a:lnTo>
                <a:lnTo>
                  <a:pt x="430060" y="314959"/>
                </a:lnTo>
                <a:lnTo>
                  <a:pt x="437616" y="307339"/>
                </a:lnTo>
                <a:lnTo>
                  <a:pt x="443688" y="299719"/>
                </a:lnTo>
                <a:lnTo>
                  <a:pt x="394970" y="299719"/>
                </a:lnTo>
                <a:lnTo>
                  <a:pt x="388200" y="297179"/>
                </a:lnTo>
                <a:lnTo>
                  <a:pt x="382828" y="293369"/>
                </a:lnTo>
                <a:lnTo>
                  <a:pt x="291820" y="210819"/>
                </a:lnTo>
                <a:lnTo>
                  <a:pt x="286689" y="205739"/>
                </a:lnTo>
                <a:close/>
              </a:path>
              <a:path w="461009" h="468630">
                <a:moveTo>
                  <a:pt x="166593" y="287019"/>
                </a:moveTo>
                <a:lnTo>
                  <a:pt x="127341" y="287019"/>
                </a:lnTo>
                <a:lnTo>
                  <a:pt x="134175" y="288289"/>
                </a:lnTo>
                <a:lnTo>
                  <a:pt x="140208" y="292099"/>
                </a:lnTo>
                <a:lnTo>
                  <a:pt x="144242" y="298449"/>
                </a:lnTo>
                <a:lnTo>
                  <a:pt x="145648" y="304799"/>
                </a:lnTo>
                <a:lnTo>
                  <a:pt x="144413" y="311149"/>
                </a:lnTo>
                <a:lnTo>
                  <a:pt x="140525" y="317499"/>
                </a:lnTo>
                <a:lnTo>
                  <a:pt x="113601" y="345439"/>
                </a:lnTo>
                <a:lnTo>
                  <a:pt x="107674" y="349249"/>
                </a:lnTo>
                <a:lnTo>
                  <a:pt x="100872" y="350519"/>
                </a:lnTo>
                <a:lnTo>
                  <a:pt x="150583" y="350519"/>
                </a:lnTo>
                <a:lnTo>
                  <a:pt x="162128" y="339089"/>
                </a:lnTo>
                <a:lnTo>
                  <a:pt x="168055" y="334009"/>
                </a:lnTo>
                <a:lnTo>
                  <a:pt x="174856" y="332739"/>
                </a:lnTo>
                <a:lnTo>
                  <a:pt x="213505" y="332739"/>
                </a:lnTo>
                <a:lnTo>
                  <a:pt x="210869" y="327659"/>
                </a:lnTo>
                <a:lnTo>
                  <a:pt x="205384" y="320039"/>
                </a:lnTo>
                <a:lnTo>
                  <a:pt x="205130" y="320039"/>
                </a:lnTo>
                <a:lnTo>
                  <a:pt x="198330" y="314959"/>
                </a:lnTo>
                <a:lnTo>
                  <a:pt x="190803" y="311149"/>
                </a:lnTo>
                <a:lnTo>
                  <a:pt x="182797" y="308609"/>
                </a:lnTo>
                <a:lnTo>
                  <a:pt x="170446" y="308609"/>
                </a:lnTo>
                <a:lnTo>
                  <a:pt x="170561" y="307339"/>
                </a:lnTo>
                <a:lnTo>
                  <a:pt x="170475" y="303529"/>
                </a:lnTo>
                <a:lnTo>
                  <a:pt x="169918" y="297179"/>
                </a:lnTo>
                <a:lnTo>
                  <a:pt x="168087" y="290829"/>
                </a:lnTo>
                <a:lnTo>
                  <a:pt x="166593" y="287019"/>
                </a:lnTo>
                <a:close/>
              </a:path>
              <a:path w="461009" h="468630">
                <a:moveTo>
                  <a:pt x="118046" y="240029"/>
                </a:moveTo>
                <a:lnTo>
                  <a:pt x="78743" y="240029"/>
                </a:lnTo>
                <a:lnTo>
                  <a:pt x="85577" y="241299"/>
                </a:lnTo>
                <a:lnTo>
                  <a:pt x="91605" y="245109"/>
                </a:lnTo>
                <a:lnTo>
                  <a:pt x="95639" y="250189"/>
                </a:lnTo>
                <a:lnTo>
                  <a:pt x="97047" y="257809"/>
                </a:lnTo>
                <a:lnTo>
                  <a:pt x="95816" y="264159"/>
                </a:lnTo>
                <a:lnTo>
                  <a:pt x="91935" y="270509"/>
                </a:lnTo>
                <a:lnTo>
                  <a:pt x="64998" y="297179"/>
                </a:lnTo>
                <a:lnTo>
                  <a:pt x="59071" y="302259"/>
                </a:lnTo>
                <a:lnTo>
                  <a:pt x="52270" y="303529"/>
                </a:lnTo>
                <a:lnTo>
                  <a:pt x="103597" y="303529"/>
                </a:lnTo>
                <a:lnTo>
                  <a:pt x="114617" y="292099"/>
                </a:lnTo>
                <a:lnTo>
                  <a:pt x="120543" y="288289"/>
                </a:lnTo>
                <a:lnTo>
                  <a:pt x="127341" y="287019"/>
                </a:lnTo>
                <a:lnTo>
                  <a:pt x="166593" y="287019"/>
                </a:lnTo>
                <a:lnTo>
                  <a:pt x="165100" y="283209"/>
                </a:lnTo>
                <a:lnTo>
                  <a:pt x="160959" y="278129"/>
                </a:lnTo>
                <a:lnTo>
                  <a:pt x="160566" y="276859"/>
                </a:lnTo>
                <a:lnTo>
                  <a:pt x="157861" y="274319"/>
                </a:lnTo>
                <a:lnTo>
                  <a:pt x="157607" y="274319"/>
                </a:lnTo>
                <a:lnTo>
                  <a:pt x="150812" y="269239"/>
                </a:lnTo>
                <a:lnTo>
                  <a:pt x="143286" y="265429"/>
                </a:lnTo>
                <a:lnTo>
                  <a:pt x="135280" y="262889"/>
                </a:lnTo>
                <a:lnTo>
                  <a:pt x="121742" y="262889"/>
                </a:lnTo>
                <a:lnTo>
                  <a:pt x="122008" y="259079"/>
                </a:lnTo>
                <a:lnTo>
                  <a:pt x="121996" y="256539"/>
                </a:lnTo>
                <a:lnTo>
                  <a:pt x="121120" y="248919"/>
                </a:lnTo>
                <a:lnTo>
                  <a:pt x="118705" y="241299"/>
                </a:lnTo>
                <a:lnTo>
                  <a:pt x="118046" y="240029"/>
                </a:lnTo>
                <a:close/>
              </a:path>
              <a:path w="461009" h="468630">
                <a:moveTo>
                  <a:pt x="319230" y="130809"/>
                </a:moveTo>
                <a:lnTo>
                  <a:pt x="283298" y="130809"/>
                </a:lnTo>
                <a:lnTo>
                  <a:pt x="422376" y="259079"/>
                </a:lnTo>
                <a:lnTo>
                  <a:pt x="425221" y="266699"/>
                </a:lnTo>
                <a:lnTo>
                  <a:pt x="425894" y="279399"/>
                </a:lnTo>
                <a:lnTo>
                  <a:pt x="423773" y="285749"/>
                </a:lnTo>
                <a:lnTo>
                  <a:pt x="419087" y="290829"/>
                </a:lnTo>
                <a:lnTo>
                  <a:pt x="414439" y="295909"/>
                </a:lnTo>
                <a:lnTo>
                  <a:pt x="408089" y="298449"/>
                </a:lnTo>
                <a:lnTo>
                  <a:pt x="394970" y="299719"/>
                </a:lnTo>
                <a:lnTo>
                  <a:pt x="443688" y="299719"/>
                </a:lnTo>
                <a:lnTo>
                  <a:pt x="447821" y="290829"/>
                </a:lnTo>
                <a:lnTo>
                  <a:pt x="450086" y="280669"/>
                </a:lnTo>
                <a:lnTo>
                  <a:pt x="450507" y="271779"/>
                </a:lnTo>
                <a:lnTo>
                  <a:pt x="449096" y="261619"/>
                </a:lnTo>
                <a:lnTo>
                  <a:pt x="445871" y="252729"/>
                </a:lnTo>
                <a:lnTo>
                  <a:pt x="440855" y="243839"/>
                </a:lnTo>
                <a:lnTo>
                  <a:pt x="434073" y="236219"/>
                </a:lnTo>
                <a:lnTo>
                  <a:pt x="431533" y="233679"/>
                </a:lnTo>
                <a:lnTo>
                  <a:pt x="437181" y="223519"/>
                </a:lnTo>
                <a:lnTo>
                  <a:pt x="440055" y="217169"/>
                </a:lnTo>
                <a:lnTo>
                  <a:pt x="412597" y="217169"/>
                </a:lnTo>
                <a:lnTo>
                  <a:pt x="319230" y="130809"/>
                </a:lnTo>
                <a:close/>
              </a:path>
              <a:path w="461009" h="468630">
                <a:moveTo>
                  <a:pt x="127050" y="261619"/>
                </a:moveTo>
                <a:lnTo>
                  <a:pt x="123494" y="261619"/>
                </a:lnTo>
                <a:lnTo>
                  <a:pt x="121742" y="262889"/>
                </a:lnTo>
                <a:lnTo>
                  <a:pt x="135280" y="262889"/>
                </a:lnTo>
                <a:lnTo>
                  <a:pt x="127050" y="261619"/>
                </a:lnTo>
                <a:close/>
              </a:path>
              <a:path w="461009" h="468630">
                <a:moveTo>
                  <a:pt x="86683" y="214629"/>
                </a:moveTo>
                <a:lnTo>
                  <a:pt x="71458" y="214629"/>
                </a:lnTo>
                <a:lnTo>
                  <a:pt x="64631" y="217169"/>
                </a:lnTo>
                <a:lnTo>
                  <a:pt x="58122" y="219709"/>
                </a:lnTo>
                <a:lnTo>
                  <a:pt x="52082" y="223519"/>
                </a:lnTo>
                <a:lnTo>
                  <a:pt x="105616" y="223519"/>
                </a:lnTo>
                <a:lnTo>
                  <a:pt x="102216" y="220979"/>
                </a:lnTo>
                <a:lnTo>
                  <a:pt x="94689" y="217169"/>
                </a:lnTo>
                <a:lnTo>
                  <a:pt x="86683" y="214629"/>
                </a:lnTo>
                <a:close/>
              </a:path>
              <a:path w="461009" h="468630">
                <a:moveTo>
                  <a:pt x="216054" y="24129"/>
                </a:moveTo>
                <a:lnTo>
                  <a:pt x="135763" y="24129"/>
                </a:lnTo>
                <a:lnTo>
                  <a:pt x="162863" y="26669"/>
                </a:lnTo>
                <a:lnTo>
                  <a:pt x="174662" y="30479"/>
                </a:lnTo>
                <a:lnTo>
                  <a:pt x="213601" y="55879"/>
                </a:lnTo>
                <a:lnTo>
                  <a:pt x="138328" y="137159"/>
                </a:lnTo>
                <a:lnTo>
                  <a:pt x="132216" y="146049"/>
                </a:lnTo>
                <a:lnTo>
                  <a:pt x="127987" y="154939"/>
                </a:lnTo>
                <a:lnTo>
                  <a:pt x="125630" y="163829"/>
                </a:lnTo>
                <a:lnTo>
                  <a:pt x="125133" y="173989"/>
                </a:lnTo>
                <a:lnTo>
                  <a:pt x="126476" y="184149"/>
                </a:lnTo>
                <a:lnTo>
                  <a:pt x="149653" y="215899"/>
                </a:lnTo>
                <a:lnTo>
                  <a:pt x="168033" y="222249"/>
                </a:lnTo>
                <a:lnTo>
                  <a:pt x="177673" y="222249"/>
                </a:lnTo>
                <a:lnTo>
                  <a:pt x="212826" y="205739"/>
                </a:lnTo>
                <a:lnTo>
                  <a:pt x="219993" y="198119"/>
                </a:lnTo>
                <a:lnTo>
                  <a:pt x="170065" y="198119"/>
                </a:lnTo>
                <a:lnTo>
                  <a:pt x="163449" y="195579"/>
                </a:lnTo>
                <a:lnTo>
                  <a:pt x="153123" y="186689"/>
                </a:lnTo>
                <a:lnTo>
                  <a:pt x="150355" y="179069"/>
                </a:lnTo>
                <a:lnTo>
                  <a:pt x="149783" y="166369"/>
                </a:lnTo>
                <a:lnTo>
                  <a:pt x="151980" y="160019"/>
                </a:lnTo>
                <a:lnTo>
                  <a:pt x="238823" y="64769"/>
                </a:lnTo>
                <a:lnTo>
                  <a:pt x="239318" y="64769"/>
                </a:lnTo>
                <a:lnTo>
                  <a:pt x="239776" y="63499"/>
                </a:lnTo>
                <a:lnTo>
                  <a:pt x="240195" y="63499"/>
                </a:lnTo>
                <a:lnTo>
                  <a:pt x="248081" y="54609"/>
                </a:lnTo>
                <a:lnTo>
                  <a:pt x="256519" y="46989"/>
                </a:lnTo>
                <a:lnTo>
                  <a:pt x="265592" y="40639"/>
                </a:lnTo>
                <a:lnTo>
                  <a:pt x="271469" y="36829"/>
                </a:lnTo>
                <a:lnTo>
                  <a:pt x="230403" y="36829"/>
                </a:lnTo>
                <a:lnTo>
                  <a:pt x="222649" y="29209"/>
                </a:lnTo>
                <a:lnTo>
                  <a:pt x="216054" y="24129"/>
                </a:lnTo>
                <a:close/>
              </a:path>
              <a:path w="461009" h="468630">
                <a:moveTo>
                  <a:pt x="403842" y="24129"/>
                </a:moveTo>
                <a:lnTo>
                  <a:pt x="325031" y="24129"/>
                </a:lnTo>
                <a:lnTo>
                  <a:pt x="347234" y="26669"/>
                </a:lnTo>
                <a:lnTo>
                  <a:pt x="368099" y="33019"/>
                </a:lnTo>
                <a:lnTo>
                  <a:pt x="403720" y="55879"/>
                </a:lnTo>
                <a:lnTo>
                  <a:pt x="427108" y="90169"/>
                </a:lnTo>
                <a:lnTo>
                  <a:pt x="435762" y="130809"/>
                </a:lnTo>
                <a:lnTo>
                  <a:pt x="435188" y="143509"/>
                </a:lnTo>
                <a:lnTo>
                  <a:pt x="427291" y="181609"/>
                </a:lnTo>
                <a:lnTo>
                  <a:pt x="412597" y="217169"/>
                </a:lnTo>
                <a:lnTo>
                  <a:pt x="440055" y="217169"/>
                </a:lnTo>
                <a:lnTo>
                  <a:pt x="455163" y="175259"/>
                </a:lnTo>
                <a:lnTo>
                  <a:pt x="460794" y="130809"/>
                </a:lnTo>
                <a:lnTo>
                  <a:pt x="458011" y="104139"/>
                </a:lnTo>
                <a:lnTo>
                  <a:pt x="450061" y="80009"/>
                </a:lnTo>
                <a:lnTo>
                  <a:pt x="437535" y="57149"/>
                </a:lnTo>
                <a:lnTo>
                  <a:pt x="421030" y="38099"/>
                </a:lnTo>
                <a:lnTo>
                  <a:pt x="403842" y="24129"/>
                </a:lnTo>
                <a:close/>
              </a:path>
              <a:path w="461009" h="468630">
                <a:moveTo>
                  <a:pt x="286194" y="99059"/>
                </a:moveTo>
                <a:lnTo>
                  <a:pt x="278282" y="100329"/>
                </a:lnTo>
                <a:lnTo>
                  <a:pt x="273558" y="105409"/>
                </a:lnTo>
                <a:lnTo>
                  <a:pt x="194627" y="189229"/>
                </a:lnTo>
                <a:lnTo>
                  <a:pt x="189750" y="194309"/>
                </a:lnTo>
                <a:lnTo>
                  <a:pt x="183210" y="196849"/>
                </a:lnTo>
                <a:lnTo>
                  <a:pt x="170065" y="198119"/>
                </a:lnTo>
                <a:lnTo>
                  <a:pt x="219993" y="198119"/>
                </a:lnTo>
                <a:lnTo>
                  <a:pt x="283298" y="130809"/>
                </a:lnTo>
                <a:lnTo>
                  <a:pt x="319230" y="130809"/>
                </a:lnTo>
                <a:lnTo>
                  <a:pt x="291769" y="105409"/>
                </a:lnTo>
                <a:lnTo>
                  <a:pt x="291211" y="104139"/>
                </a:lnTo>
                <a:lnTo>
                  <a:pt x="286194" y="99059"/>
                </a:lnTo>
                <a:close/>
              </a:path>
              <a:path w="461009" h="468630">
                <a:moveTo>
                  <a:pt x="325031" y="0"/>
                </a:moveTo>
                <a:lnTo>
                  <a:pt x="308042" y="0"/>
                </a:lnTo>
                <a:lnTo>
                  <a:pt x="292365" y="2539"/>
                </a:lnTo>
                <a:lnTo>
                  <a:pt x="255174" y="17779"/>
                </a:lnTo>
                <a:lnTo>
                  <a:pt x="230403" y="36829"/>
                </a:lnTo>
                <a:lnTo>
                  <a:pt x="271469" y="36829"/>
                </a:lnTo>
                <a:lnTo>
                  <a:pt x="275386" y="34289"/>
                </a:lnTo>
                <a:lnTo>
                  <a:pt x="286144" y="30479"/>
                </a:lnTo>
                <a:lnTo>
                  <a:pt x="297942" y="26669"/>
                </a:lnTo>
                <a:lnTo>
                  <a:pt x="325031" y="24129"/>
                </a:lnTo>
                <a:lnTo>
                  <a:pt x="403842" y="24129"/>
                </a:lnTo>
                <a:lnTo>
                  <a:pt x="400717" y="21589"/>
                </a:lnTo>
                <a:lnTo>
                  <a:pt x="377521" y="10159"/>
                </a:lnTo>
                <a:lnTo>
                  <a:pt x="352080" y="2539"/>
                </a:lnTo>
                <a:lnTo>
                  <a:pt x="325031" y="0"/>
                </a:lnTo>
                <a:close/>
              </a:path>
            </a:pathLst>
          </a:custGeom>
          <a:solidFill>
            <a:srgbClr val="23505E"/>
          </a:solidFill>
        </p:spPr>
        <p:txBody>
          <a:bodyPr wrap="square" lIns="0" tIns="0" rIns="0" bIns="0" rtlCol="0"/>
          <a:lstStyle/>
          <a:p>
            <a:endParaRPr/>
          </a:p>
        </p:txBody>
      </p:sp>
      <p:sp>
        <p:nvSpPr>
          <p:cNvPr id="4" name="object 27">
            <a:extLst>
              <a:ext uri="{FF2B5EF4-FFF2-40B4-BE49-F238E27FC236}">
                <a16:creationId xmlns:a16="http://schemas.microsoft.com/office/drawing/2014/main" id="{30FCC34B-A95B-C9AD-698E-BB38DB14A4E4}"/>
              </a:ext>
            </a:extLst>
          </p:cNvPr>
          <p:cNvSpPr/>
          <p:nvPr/>
        </p:nvSpPr>
        <p:spPr>
          <a:xfrm>
            <a:off x="324077" y="3779795"/>
            <a:ext cx="323786" cy="305553"/>
          </a:xfrm>
          <a:custGeom>
            <a:avLst/>
            <a:gdLst/>
            <a:ahLst/>
            <a:cxnLst/>
            <a:rect l="l" t="t" r="r" b="b"/>
            <a:pathLst>
              <a:path w="461009" h="436245">
                <a:moveTo>
                  <a:pt x="100736" y="179819"/>
                </a:moveTo>
                <a:lnTo>
                  <a:pt x="98094" y="177165"/>
                </a:lnTo>
                <a:lnTo>
                  <a:pt x="95465" y="174510"/>
                </a:lnTo>
                <a:lnTo>
                  <a:pt x="91186" y="174510"/>
                </a:lnTo>
                <a:lnTo>
                  <a:pt x="78892" y="186905"/>
                </a:lnTo>
                <a:lnTo>
                  <a:pt x="66611" y="174510"/>
                </a:lnTo>
                <a:lnTo>
                  <a:pt x="62331" y="174510"/>
                </a:lnTo>
                <a:lnTo>
                  <a:pt x="57061" y="179819"/>
                </a:lnTo>
                <a:lnTo>
                  <a:pt x="57061" y="184137"/>
                </a:lnTo>
                <a:lnTo>
                  <a:pt x="69354" y="196532"/>
                </a:lnTo>
                <a:lnTo>
                  <a:pt x="57061" y="208915"/>
                </a:lnTo>
                <a:lnTo>
                  <a:pt x="57061" y="213233"/>
                </a:lnTo>
                <a:lnTo>
                  <a:pt x="61010" y="217208"/>
                </a:lnTo>
                <a:lnTo>
                  <a:pt x="62738" y="217881"/>
                </a:lnTo>
                <a:lnTo>
                  <a:pt x="66192" y="217881"/>
                </a:lnTo>
                <a:lnTo>
                  <a:pt x="67919" y="217208"/>
                </a:lnTo>
                <a:lnTo>
                  <a:pt x="78892" y="206146"/>
                </a:lnTo>
                <a:lnTo>
                  <a:pt x="89865" y="217208"/>
                </a:lnTo>
                <a:lnTo>
                  <a:pt x="91605" y="217881"/>
                </a:lnTo>
                <a:lnTo>
                  <a:pt x="95046" y="217881"/>
                </a:lnTo>
                <a:lnTo>
                  <a:pt x="96774" y="217208"/>
                </a:lnTo>
                <a:lnTo>
                  <a:pt x="100736" y="213233"/>
                </a:lnTo>
                <a:lnTo>
                  <a:pt x="100736" y="208915"/>
                </a:lnTo>
                <a:lnTo>
                  <a:pt x="88442" y="196532"/>
                </a:lnTo>
                <a:lnTo>
                  <a:pt x="100736" y="184137"/>
                </a:lnTo>
                <a:lnTo>
                  <a:pt x="100736" y="179819"/>
                </a:lnTo>
                <a:close/>
              </a:path>
              <a:path w="461009" h="436245">
                <a:moveTo>
                  <a:pt x="410959" y="238010"/>
                </a:moveTo>
                <a:lnTo>
                  <a:pt x="405688" y="232702"/>
                </a:lnTo>
                <a:lnTo>
                  <a:pt x="401421" y="232702"/>
                </a:lnTo>
                <a:lnTo>
                  <a:pt x="398780" y="235356"/>
                </a:lnTo>
                <a:lnTo>
                  <a:pt x="374700" y="259638"/>
                </a:lnTo>
                <a:lnTo>
                  <a:pt x="362407" y="247243"/>
                </a:lnTo>
                <a:lnTo>
                  <a:pt x="358127" y="247243"/>
                </a:lnTo>
                <a:lnTo>
                  <a:pt x="352856" y="252564"/>
                </a:lnTo>
                <a:lnTo>
                  <a:pt x="352856" y="256870"/>
                </a:lnTo>
                <a:lnTo>
                  <a:pt x="371246" y="275412"/>
                </a:lnTo>
                <a:lnTo>
                  <a:pt x="372973" y="276072"/>
                </a:lnTo>
                <a:lnTo>
                  <a:pt x="376428" y="276072"/>
                </a:lnTo>
                <a:lnTo>
                  <a:pt x="378155" y="275412"/>
                </a:lnTo>
                <a:lnTo>
                  <a:pt x="410959" y="242328"/>
                </a:lnTo>
                <a:lnTo>
                  <a:pt x="410959" y="238010"/>
                </a:lnTo>
                <a:close/>
              </a:path>
              <a:path w="461009" h="436245">
                <a:moveTo>
                  <a:pt x="460705" y="298831"/>
                </a:moveTo>
                <a:lnTo>
                  <a:pt x="460679" y="296887"/>
                </a:lnTo>
                <a:lnTo>
                  <a:pt x="446862" y="255104"/>
                </a:lnTo>
                <a:lnTo>
                  <a:pt x="446862" y="305168"/>
                </a:lnTo>
                <a:lnTo>
                  <a:pt x="439826" y="325577"/>
                </a:lnTo>
                <a:lnTo>
                  <a:pt x="425526" y="342023"/>
                </a:lnTo>
                <a:lnTo>
                  <a:pt x="405663" y="353021"/>
                </a:lnTo>
                <a:lnTo>
                  <a:pt x="381914" y="357022"/>
                </a:lnTo>
                <a:lnTo>
                  <a:pt x="358165" y="353021"/>
                </a:lnTo>
                <a:lnTo>
                  <a:pt x="338289" y="342023"/>
                </a:lnTo>
                <a:lnTo>
                  <a:pt x="323977" y="325577"/>
                </a:lnTo>
                <a:lnTo>
                  <a:pt x="316953" y="305168"/>
                </a:lnTo>
                <a:lnTo>
                  <a:pt x="407276" y="305168"/>
                </a:lnTo>
                <a:lnTo>
                  <a:pt x="410298" y="302120"/>
                </a:lnTo>
                <a:lnTo>
                  <a:pt x="410298" y="294614"/>
                </a:lnTo>
                <a:lnTo>
                  <a:pt x="407276" y="291566"/>
                </a:lnTo>
                <a:lnTo>
                  <a:pt x="319125" y="291566"/>
                </a:lnTo>
                <a:lnTo>
                  <a:pt x="381914" y="101676"/>
                </a:lnTo>
                <a:lnTo>
                  <a:pt x="444690" y="291566"/>
                </a:lnTo>
                <a:lnTo>
                  <a:pt x="428688" y="291566"/>
                </a:lnTo>
                <a:lnTo>
                  <a:pt x="425665" y="294614"/>
                </a:lnTo>
                <a:lnTo>
                  <a:pt x="425665" y="302120"/>
                </a:lnTo>
                <a:lnTo>
                  <a:pt x="428688" y="305168"/>
                </a:lnTo>
                <a:lnTo>
                  <a:pt x="446862" y="305168"/>
                </a:lnTo>
                <a:lnTo>
                  <a:pt x="446862" y="255104"/>
                </a:lnTo>
                <a:lnTo>
                  <a:pt x="396138" y="101676"/>
                </a:lnTo>
                <a:lnTo>
                  <a:pt x="389928" y="82892"/>
                </a:lnTo>
                <a:lnTo>
                  <a:pt x="409892" y="86918"/>
                </a:lnTo>
                <a:lnTo>
                  <a:pt x="410337" y="86956"/>
                </a:lnTo>
                <a:lnTo>
                  <a:pt x="413918" y="86956"/>
                </a:lnTo>
                <a:lnTo>
                  <a:pt x="416737" y="84721"/>
                </a:lnTo>
                <a:lnTo>
                  <a:pt x="417106" y="82892"/>
                </a:lnTo>
                <a:lnTo>
                  <a:pt x="418122" y="77800"/>
                </a:lnTo>
                <a:lnTo>
                  <a:pt x="415747" y="74218"/>
                </a:lnTo>
                <a:lnTo>
                  <a:pt x="317550" y="54419"/>
                </a:lnTo>
                <a:lnTo>
                  <a:pt x="303187" y="51523"/>
                </a:lnTo>
                <a:lnTo>
                  <a:pt x="251409" y="41084"/>
                </a:lnTo>
                <a:lnTo>
                  <a:pt x="250774" y="36042"/>
                </a:lnTo>
                <a:lnTo>
                  <a:pt x="250393" y="33134"/>
                </a:lnTo>
                <a:lnTo>
                  <a:pt x="250367" y="32880"/>
                </a:lnTo>
                <a:lnTo>
                  <a:pt x="244716" y="26111"/>
                </a:lnTo>
                <a:lnTo>
                  <a:pt x="238074" y="23863"/>
                </a:lnTo>
                <a:lnTo>
                  <a:pt x="238074" y="39509"/>
                </a:lnTo>
                <a:lnTo>
                  <a:pt x="238074" y="48044"/>
                </a:lnTo>
                <a:lnTo>
                  <a:pt x="234632" y="51523"/>
                </a:lnTo>
                <a:lnTo>
                  <a:pt x="226174" y="51523"/>
                </a:lnTo>
                <a:lnTo>
                  <a:pt x="222719" y="48044"/>
                </a:lnTo>
                <a:lnTo>
                  <a:pt x="222719" y="39509"/>
                </a:lnTo>
                <a:lnTo>
                  <a:pt x="226174" y="36042"/>
                </a:lnTo>
                <a:lnTo>
                  <a:pt x="234632" y="36042"/>
                </a:lnTo>
                <a:lnTo>
                  <a:pt x="238074" y="39509"/>
                </a:lnTo>
                <a:lnTo>
                  <a:pt x="238074" y="23863"/>
                </a:lnTo>
                <a:lnTo>
                  <a:pt x="237147" y="23545"/>
                </a:lnTo>
                <a:lnTo>
                  <a:pt x="237147" y="10922"/>
                </a:lnTo>
                <a:lnTo>
                  <a:pt x="234124" y="7886"/>
                </a:lnTo>
                <a:lnTo>
                  <a:pt x="226682" y="7886"/>
                </a:lnTo>
                <a:lnTo>
                  <a:pt x="223647" y="10922"/>
                </a:lnTo>
                <a:lnTo>
                  <a:pt x="223647" y="23545"/>
                </a:lnTo>
                <a:lnTo>
                  <a:pt x="218732" y="25222"/>
                </a:lnTo>
                <a:lnTo>
                  <a:pt x="214617" y="28676"/>
                </a:lnTo>
                <a:lnTo>
                  <a:pt x="212051" y="33134"/>
                </a:lnTo>
                <a:lnTo>
                  <a:pt x="154724" y="21577"/>
                </a:lnTo>
                <a:lnTo>
                  <a:pt x="47701" y="0"/>
                </a:lnTo>
                <a:lnTo>
                  <a:pt x="44145" y="2387"/>
                </a:lnTo>
                <a:lnTo>
                  <a:pt x="42697" y="9766"/>
                </a:lnTo>
                <a:lnTo>
                  <a:pt x="45059" y="13347"/>
                </a:lnTo>
                <a:lnTo>
                  <a:pt x="72771" y="18935"/>
                </a:lnTo>
                <a:lnTo>
                  <a:pt x="127" y="238709"/>
                </a:lnTo>
                <a:lnTo>
                  <a:pt x="23139" y="291249"/>
                </a:lnTo>
                <a:lnTo>
                  <a:pt x="78905" y="312445"/>
                </a:lnTo>
                <a:lnTo>
                  <a:pt x="109575" y="306755"/>
                </a:lnTo>
                <a:lnTo>
                  <a:pt x="122402" y="298831"/>
                </a:lnTo>
                <a:lnTo>
                  <a:pt x="134658" y="291249"/>
                </a:lnTo>
                <a:lnTo>
                  <a:pt x="151587" y="268274"/>
                </a:lnTo>
                <a:lnTo>
                  <a:pt x="157797" y="240169"/>
                </a:lnTo>
                <a:lnTo>
                  <a:pt x="157797" y="239420"/>
                </a:lnTo>
                <a:lnTo>
                  <a:pt x="157670" y="238709"/>
                </a:lnTo>
                <a:lnTo>
                  <a:pt x="143865" y="196964"/>
                </a:lnTo>
                <a:lnTo>
                  <a:pt x="143865" y="246976"/>
                </a:lnTo>
                <a:lnTo>
                  <a:pt x="136829" y="267373"/>
                </a:lnTo>
                <a:lnTo>
                  <a:pt x="122529" y="283832"/>
                </a:lnTo>
                <a:lnTo>
                  <a:pt x="102654" y="294830"/>
                </a:lnTo>
                <a:lnTo>
                  <a:pt x="78905" y="298831"/>
                </a:lnTo>
                <a:lnTo>
                  <a:pt x="55156" y="294830"/>
                </a:lnTo>
                <a:lnTo>
                  <a:pt x="35280" y="283832"/>
                </a:lnTo>
                <a:lnTo>
                  <a:pt x="20967" y="267373"/>
                </a:lnTo>
                <a:lnTo>
                  <a:pt x="13944" y="246976"/>
                </a:lnTo>
                <a:lnTo>
                  <a:pt x="104267" y="246976"/>
                </a:lnTo>
                <a:lnTo>
                  <a:pt x="107289" y="243941"/>
                </a:lnTo>
                <a:lnTo>
                  <a:pt x="107289" y="236423"/>
                </a:lnTo>
                <a:lnTo>
                  <a:pt x="104267" y="233375"/>
                </a:lnTo>
                <a:lnTo>
                  <a:pt x="16116" y="233375"/>
                </a:lnTo>
                <a:lnTo>
                  <a:pt x="78905" y="43484"/>
                </a:lnTo>
                <a:lnTo>
                  <a:pt x="141681" y="233375"/>
                </a:lnTo>
                <a:lnTo>
                  <a:pt x="125679" y="233375"/>
                </a:lnTo>
                <a:lnTo>
                  <a:pt x="122656" y="236423"/>
                </a:lnTo>
                <a:lnTo>
                  <a:pt x="122656" y="243941"/>
                </a:lnTo>
                <a:lnTo>
                  <a:pt x="125679" y="246976"/>
                </a:lnTo>
                <a:lnTo>
                  <a:pt x="143865" y="246976"/>
                </a:lnTo>
                <a:lnTo>
                  <a:pt x="143865" y="196964"/>
                </a:lnTo>
                <a:lnTo>
                  <a:pt x="93129" y="43484"/>
                </a:lnTo>
                <a:lnTo>
                  <a:pt x="85890" y="21577"/>
                </a:lnTo>
                <a:lnTo>
                  <a:pt x="209397" y="46482"/>
                </a:lnTo>
                <a:lnTo>
                  <a:pt x="210439" y="54686"/>
                </a:lnTo>
                <a:lnTo>
                  <a:pt x="216090" y="61442"/>
                </a:lnTo>
                <a:lnTo>
                  <a:pt x="223647" y="64020"/>
                </a:lnTo>
                <a:lnTo>
                  <a:pt x="223647" y="241757"/>
                </a:lnTo>
                <a:lnTo>
                  <a:pt x="215277" y="244614"/>
                </a:lnTo>
                <a:lnTo>
                  <a:pt x="209232" y="252603"/>
                </a:lnTo>
                <a:lnTo>
                  <a:pt x="209232" y="386118"/>
                </a:lnTo>
                <a:lnTo>
                  <a:pt x="187337" y="386118"/>
                </a:lnTo>
                <a:lnTo>
                  <a:pt x="178904" y="387388"/>
                </a:lnTo>
                <a:lnTo>
                  <a:pt x="171411" y="391020"/>
                </a:lnTo>
                <a:lnTo>
                  <a:pt x="165277" y="396684"/>
                </a:lnTo>
                <a:lnTo>
                  <a:pt x="160972" y="404114"/>
                </a:lnTo>
                <a:lnTo>
                  <a:pt x="153682" y="422490"/>
                </a:lnTo>
                <a:lnTo>
                  <a:pt x="140093" y="422490"/>
                </a:lnTo>
                <a:lnTo>
                  <a:pt x="137083" y="425538"/>
                </a:lnTo>
                <a:lnTo>
                  <a:pt x="137083" y="433057"/>
                </a:lnTo>
                <a:lnTo>
                  <a:pt x="140093" y="436105"/>
                </a:lnTo>
                <a:lnTo>
                  <a:pt x="320700" y="436105"/>
                </a:lnTo>
                <a:lnTo>
                  <a:pt x="323723" y="433057"/>
                </a:lnTo>
                <a:lnTo>
                  <a:pt x="323723" y="425538"/>
                </a:lnTo>
                <a:lnTo>
                  <a:pt x="320700" y="422490"/>
                </a:lnTo>
                <a:lnTo>
                  <a:pt x="307124" y="422490"/>
                </a:lnTo>
                <a:lnTo>
                  <a:pt x="299834" y="404114"/>
                </a:lnTo>
                <a:lnTo>
                  <a:pt x="297294" y="399732"/>
                </a:lnTo>
                <a:lnTo>
                  <a:pt x="295516" y="396684"/>
                </a:lnTo>
                <a:lnTo>
                  <a:pt x="292582" y="393979"/>
                </a:lnTo>
                <a:lnTo>
                  <a:pt x="292582" y="422490"/>
                </a:lnTo>
                <a:lnTo>
                  <a:pt x="168224" y="422490"/>
                </a:lnTo>
                <a:lnTo>
                  <a:pt x="175793" y="403440"/>
                </a:lnTo>
                <a:lnTo>
                  <a:pt x="181216" y="399732"/>
                </a:lnTo>
                <a:lnTo>
                  <a:pt x="279590" y="399732"/>
                </a:lnTo>
                <a:lnTo>
                  <a:pt x="285026" y="403440"/>
                </a:lnTo>
                <a:lnTo>
                  <a:pt x="292582" y="422490"/>
                </a:lnTo>
                <a:lnTo>
                  <a:pt x="292582" y="393979"/>
                </a:lnTo>
                <a:lnTo>
                  <a:pt x="289394" y="391020"/>
                </a:lnTo>
                <a:lnTo>
                  <a:pt x="281901" y="387388"/>
                </a:lnTo>
                <a:lnTo>
                  <a:pt x="273469" y="386118"/>
                </a:lnTo>
                <a:lnTo>
                  <a:pt x="251574" y="386118"/>
                </a:lnTo>
                <a:lnTo>
                  <a:pt x="251574" y="254254"/>
                </a:lnTo>
                <a:lnTo>
                  <a:pt x="251574" y="252603"/>
                </a:lnTo>
                <a:lnTo>
                  <a:pt x="245529" y="244614"/>
                </a:lnTo>
                <a:lnTo>
                  <a:pt x="238074" y="242074"/>
                </a:lnTo>
                <a:lnTo>
                  <a:pt x="238074" y="257721"/>
                </a:lnTo>
                <a:lnTo>
                  <a:pt x="238074" y="386118"/>
                </a:lnTo>
                <a:lnTo>
                  <a:pt x="222719" y="386118"/>
                </a:lnTo>
                <a:lnTo>
                  <a:pt x="222719" y="257721"/>
                </a:lnTo>
                <a:lnTo>
                  <a:pt x="226174" y="254254"/>
                </a:lnTo>
                <a:lnTo>
                  <a:pt x="234632" y="254254"/>
                </a:lnTo>
                <a:lnTo>
                  <a:pt x="238074" y="257721"/>
                </a:lnTo>
                <a:lnTo>
                  <a:pt x="238074" y="242074"/>
                </a:lnTo>
                <a:lnTo>
                  <a:pt x="237147" y="241757"/>
                </a:lnTo>
                <a:lnTo>
                  <a:pt x="237147" y="64020"/>
                </a:lnTo>
                <a:lnTo>
                  <a:pt x="242074" y="62344"/>
                </a:lnTo>
                <a:lnTo>
                  <a:pt x="246189" y="58889"/>
                </a:lnTo>
                <a:lnTo>
                  <a:pt x="248754" y="54419"/>
                </a:lnTo>
                <a:lnTo>
                  <a:pt x="374891" y="79857"/>
                </a:lnTo>
                <a:lnTo>
                  <a:pt x="303136" y="296887"/>
                </a:lnTo>
                <a:lnTo>
                  <a:pt x="303110" y="298831"/>
                </a:lnTo>
                <a:lnTo>
                  <a:pt x="309219" y="326466"/>
                </a:lnTo>
                <a:lnTo>
                  <a:pt x="326148" y="349440"/>
                </a:lnTo>
                <a:lnTo>
                  <a:pt x="351231" y="364947"/>
                </a:lnTo>
                <a:lnTo>
                  <a:pt x="381914" y="370636"/>
                </a:lnTo>
                <a:lnTo>
                  <a:pt x="412584" y="364947"/>
                </a:lnTo>
                <a:lnTo>
                  <a:pt x="425411" y="357022"/>
                </a:lnTo>
                <a:lnTo>
                  <a:pt x="437667" y="349440"/>
                </a:lnTo>
                <a:lnTo>
                  <a:pt x="454596" y="326466"/>
                </a:lnTo>
                <a:lnTo>
                  <a:pt x="460705" y="298831"/>
                </a:lnTo>
                <a:close/>
              </a:path>
            </a:pathLst>
          </a:custGeom>
          <a:solidFill>
            <a:srgbClr val="1F2136"/>
          </a:solidFill>
        </p:spPr>
        <p:txBody>
          <a:bodyPr wrap="square" lIns="0" tIns="0" rIns="0" bIns="0" rtlCol="0"/>
          <a:lstStyle/>
          <a:p>
            <a:endParaRPr/>
          </a:p>
        </p:txBody>
      </p:sp>
      <p:sp>
        <p:nvSpPr>
          <p:cNvPr id="8" name="object 37">
            <a:extLst>
              <a:ext uri="{FF2B5EF4-FFF2-40B4-BE49-F238E27FC236}">
                <a16:creationId xmlns:a16="http://schemas.microsoft.com/office/drawing/2014/main" id="{0BA560BF-4969-C895-79F1-D177FC4A3A69}"/>
              </a:ext>
            </a:extLst>
          </p:cNvPr>
          <p:cNvSpPr/>
          <p:nvPr/>
        </p:nvSpPr>
        <p:spPr>
          <a:xfrm>
            <a:off x="324077" y="4276351"/>
            <a:ext cx="323786" cy="249147"/>
          </a:xfrm>
          <a:custGeom>
            <a:avLst/>
            <a:gdLst/>
            <a:ahLst/>
            <a:cxnLst/>
            <a:rect l="l" t="t" r="r" b="b"/>
            <a:pathLst>
              <a:path w="461009" h="379729">
                <a:moveTo>
                  <a:pt x="356006" y="301269"/>
                </a:moveTo>
                <a:lnTo>
                  <a:pt x="355066" y="296938"/>
                </a:lnTo>
                <a:lnTo>
                  <a:pt x="348475" y="292735"/>
                </a:lnTo>
                <a:lnTo>
                  <a:pt x="344068" y="293649"/>
                </a:lnTo>
                <a:lnTo>
                  <a:pt x="339471" y="300558"/>
                </a:lnTo>
                <a:lnTo>
                  <a:pt x="336804" y="304165"/>
                </a:lnTo>
                <a:lnTo>
                  <a:pt x="331508" y="310616"/>
                </a:lnTo>
                <a:lnTo>
                  <a:pt x="331990" y="315010"/>
                </a:lnTo>
                <a:lnTo>
                  <a:pt x="336372" y="318465"/>
                </a:lnTo>
                <a:lnTo>
                  <a:pt x="337947" y="318973"/>
                </a:lnTo>
                <a:lnTo>
                  <a:pt x="339521" y="318973"/>
                </a:lnTo>
                <a:lnTo>
                  <a:pt x="341604" y="318973"/>
                </a:lnTo>
                <a:lnTo>
                  <a:pt x="343662" y="318084"/>
                </a:lnTo>
                <a:lnTo>
                  <a:pt x="348195" y="312559"/>
                </a:lnTo>
                <a:lnTo>
                  <a:pt x="351155" y="308571"/>
                </a:lnTo>
                <a:lnTo>
                  <a:pt x="356006" y="301269"/>
                </a:lnTo>
                <a:close/>
              </a:path>
              <a:path w="461009" h="379729">
                <a:moveTo>
                  <a:pt x="373494" y="191643"/>
                </a:moveTo>
                <a:lnTo>
                  <a:pt x="371144" y="183210"/>
                </a:lnTo>
                <a:lnTo>
                  <a:pt x="369582" y="178523"/>
                </a:lnTo>
                <a:lnTo>
                  <a:pt x="369201" y="177571"/>
                </a:lnTo>
                <a:lnTo>
                  <a:pt x="367792" y="173977"/>
                </a:lnTo>
                <a:lnTo>
                  <a:pt x="366382" y="170383"/>
                </a:lnTo>
                <a:lnTo>
                  <a:pt x="365442" y="169976"/>
                </a:lnTo>
                <a:lnTo>
                  <a:pt x="345643" y="136220"/>
                </a:lnTo>
                <a:lnTo>
                  <a:pt x="313601" y="107048"/>
                </a:lnTo>
                <a:lnTo>
                  <a:pt x="274307" y="88239"/>
                </a:lnTo>
                <a:lnTo>
                  <a:pt x="230403" y="81572"/>
                </a:lnTo>
                <a:lnTo>
                  <a:pt x="183934" y="88950"/>
                </a:lnTo>
                <a:lnTo>
                  <a:pt x="143522" y="109461"/>
                </a:lnTo>
                <a:lnTo>
                  <a:pt x="111645" y="140728"/>
                </a:lnTo>
                <a:lnTo>
                  <a:pt x="90716" y="180352"/>
                </a:lnTo>
                <a:lnTo>
                  <a:pt x="83197" y="225933"/>
                </a:lnTo>
                <a:lnTo>
                  <a:pt x="85293" y="250444"/>
                </a:lnTo>
                <a:lnTo>
                  <a:pt x="101676" y="295973"/>
                </a:lnTo>
                <a:lnTo>
                  <a:pt x="119214" y="318960"/>
                </a:lnTo>
                <a:lnTo>
                  <a:pt x="121297" y="318960"/>
                </a:lnTo>
                <a:lnTo>
                  <a:pt x="122859" y="318960"/>
                </a:lnTo>
                <a:lnTo>
                  <a:pt x="124447" y="318452"/>
                </a:lnTo>
                <a:lnTo>
                  <a:pt x="128828" y="314998"/>
                </a:lnTo>
                <a:lnTo>
                  <a:pt x="129311" y="310603"/>
                </a:lnTo>
                <a:lnTo>
                  <a:pt x="126847" y="307594"/>
                </a:lnTo>
                <a:lnTo>
                  <a:pt x="114134" y="289179"/>
                </a:lnTo>
                <a:lnTo>
                  <a:pt x="104940" y="269240"/>
                </a:lnTo>
                <a:lnTo>
                  <a:pt x="99339" y="248069"/>
                </a:lnTo>
                <a:lnTo>
                  <a:pt x="97447" y="225933"/>
                </a:lnTo>
                <a:lnTo>
                  <a:pt x="104241" y="184772"/>
                </a:lnTo>
                <a:lnTo>
                  <a:pt x="123139" y="148983"/>
                </a:lnTo>
                <a:lnTo>
                  <a:pt x="151930" y="120738"/>
                </a:lnTo>
                <a:lnTo>
                  <a:pt x="188429" y="102209"/>
                </a:lnTo>
                <a:lnTo>
                  <a:pt x="230403" y="95542"/>
                </a:lnTo>
                <a:lnTo>
                  <a:pt x="270065" y="101561"/>
                </a:lnTo>
                <a:lnTo>
                  <a:pt x="305549" y="118554"/>
                </a:lnTo>
                <a:lnTo>
                  <a:pt x="334492" y="144907"/>
                </a:lnTo>
                <a:lnTo>
                  <a:pt x="354495" y="179006"/>
                </a:lnTo>
                <a:lnTo>
                  <a:pt x="355917" y="182600"/>
                </a:lnTo>
                <a:lnTo>
                  <a:pt x="356120" y="183108"/>
                </a:lnTo>
                <a:lnTo>
                  <a:pt x="357530" y="187350"/>
                </a:lnTo>
                <a:lnTo>
                  <a:pt x="359575" y="194703"/>
                </a:lnTo>
                <a:lnTo>
                  <a:pt x="362445" y="196748"/>
                </a:lnTo>
                <a:lnTo>
                  <a:pt x="365582" y="196748"/>
                </a:lnTo>
                <a:lnTo>
                  <a:pt x="366204" y="196748"/>
                </a:lnTo>
                <a:lnTo>
                  <a:pt x="366839" y="196672"/>
                </a:lnTo>
                <a:lnTo>
                  <a:pt x="371259" y="195491"/>
                </a:lnTo>
                <a:lnTo>
                  <a:pt x="373494" y="191643"/>
                </a:lnTo>
                <a:close/>
              </a:path>
              <a:path w="461009" h="379729">
                <a:moveTo>
                  <a:pt x="374383" y="256349"/>
                </a:moveTo>
                <a:lnTo>
                  <a:pt x="372033" y="252577"/>
                </a:lnTo>
                <a:lnTo>
                  <a:pt x="364388" y="250736"/>
                </a:lnTo>
                <a:lnTo>
                  <a:pt x="360540" y="253047"/>
                </a:lnTo>
                <a:lnTo>
                  <a:pt x="357847" y="263880"/>
                </a:lnTo>
                <a:lnTo>
                  <a:pt x="355460" y="270865"/>
                </a:lnTo>
                <a:lnTo>
                  <a:pt x="350939" y="281101"/>
                </a:lnTo>
                <a:lnTo>
                  <a:pt x="352590" y="285216"/>
                </a:lnTo>
                <a:lnTo>
                  <a:pt x="357124" y="287147"/>
                </a:lnTo>
                <a:lnTo>
                  <a:pt x="358089" y="287324"/>
                </a:lnTo>
                <a:lnTo>
                  <a:pt x="361784" y="287324"/>
                </a:lnTo>
                <a:lnTo>
                  <a:pt x="364401" y="285750"/>
                </a:lnTo>
                <a:lnTo>
                  <a:pt x="368846" y="275691"/>
                </a:lnTo>
                <a:lnTo>
                  <a:pt x="371500" y="267944"/>
                </a:lnTo>
                <a:lnTo>
                  <a:pt x="374383" y="256349"/>
                </a:lnTo>
                <a:close/>
              </a:path>
              <a:path w="461009" h="379729">
                <a:moveTo>
                  <a:pt x="377621" y="221234"/>
                </a:moveTo>
                <a:lnTo>
                  <a:pt x="377393" y="216496"/>
                </a:lnTo>
                <a:lnTo>
                  <a:pt x="376542" y="208026"/>
                </a:lnTo>
                <a:lnTo>
                  <a:pt x="373037" y="205193"/>
                </a:lnTo>
                <a:lnTo>
                  <a:pt x="365239" y="205955"/>
                </a:lnTo>
                <a:lnTo>
                  <a:pt x="362369" y="209372"/>
                </a:lnTo>
                <a:lnTo>
                  <a:pt x="363169" y="217398"/>
                </a:lnTo>
                <a:lnTo>
                  <a:pt x="363258" y="232105"/>
                </a:lnTo>
                <a:lnTo>
                  <a:pt x="362775" y="238975"/>
                </a:lnTo>
                <a:lnTo>
                  <a:pt x="365721" y="242328"/>
                </a:lnTo>
                <a:lnTo>
                  <a:pt x="369658" y="242595"/>
                </a:lnTo>
                <a:lnTo>
                  <a:pt x="370154" y="242608"/>
                </a:lnTo>
                <a:lnTo>
                  <a:pt x="373875" y="242595"/>
                </a:lnTo>
                <a:lnTo>
                  <a:pt x="376999" y="239801"/>
                </a:lnTo>
                <a:lnTo>
                  <a:pt x="377494" y="232752"/>
                </a:lnTo>
                <a:lnTo>
                  <a:pt x="377507" y="232105"/>
                </a:lnTo>
                <a:lnTo>
                  <a:pt x="377621" y="221234"/>
                </a:lnTo>
                <a:close/>
              </a:path>
              <a:path w="461009" h="379729">
                <a:moveTo>
                  <a:pt x="460806" y="186182"/>
                </a:moveTo>
                <a:lnTo>
                  <a:pt x="453059" y="178587"/>
                </a:lnTo>
                <a:lnTo>
                  <a:pt x="408990" y="178587"/>
                </a:lnTo>
                <a:lnTo>
                  <a:pt x="405523" y="167398"/>
                </a:lnTo>
                <a:lnTo>
                  <a:pt x="401332" y="156476"/>
                </a:lnTo>
                <a:lnTo>
                  <a:pt x="396430" y="145859"/>
                </a:lnTo>
                <a:lnTo>
                  <a:pt x="390842" y="135585"/>
                </a:lnTo>
                <a:lnTo>
                  <a:pt x="418515" y="108445"/>
                </a:lnTo>
                <a:lnTo>
                  <a:pt x="420319" y="104190"/>
                </a:lnTo>
                <a:lnTo>
                  <a:pt x="420319" y="95135"/>
                </a:lnTo>
                <a:lnTo>
                  <a:pt x="418515" y="90881"/>
                </a:lnTo>
                <a:lnTo>
                  <a:pt x="371386" y="44665"/>
                </a:lnTo>
                <a:lnTo>
                  <a:pt x="365734" y="41059"/>
                </a:lnTo>
                <a:lnTo>
                  <a:pt x="359168" y="39852"/>
                </a:lnTo>
                <a:lnTo>
                  <a:pt x="352615" y="41059"/>
                </a:lnTo>
                <a:lnTo>
                  <a:pt x="346964" y="44665"/>
                </a:lnTo>
                <a:lnTo>
                  <a:pt x="322541" y="68618"/>
                </a:lnTo>
                <a:lnTo>
                  <a:pt x="312051" y="63131"/>
                </a:lnTo>
                <a:lnTo>
                  <a:pt x="301231" y="58318"/>
                </a:lnTo>
                <a:lnTo>
                  <a:pt x="290093" y="54216"/>
                </a:lnTo>
                <a:lnTo>
                  <a:pt x="278701" y="50812"/>
                </a:lnTo>
                <a:lnTo>
                  <a:pt x="278701" y="7594"/>
                </a:lnTo>
                <a:lnTo>
                  <a:pt x="270954" y="0"/>
                </a:lnTo>
                <a:lnTo>
                  <a:pt x="189865" y="0"/>
                </a:lnTo>
                <a:lnTo>
                  <a:pt x="182105" y="7594"/>
                </a:lnTo>
                <a:lnTo>
                  <a:pt x="182105" y="50812"/>
                </a:lnTo>
                <a:lnTo>
                  <a:pt x="170713" y="54216"/>
                </a:lnTo>
                <a:lnTo>
                  <a:pt x="159588" y="58318"/>
                </a:lnTo>
                <a:lnTo>
                  <a:pt x="148767" y="63131"/>
                </a:lnTo>
                <a:lnTo>
                  <a:pt x="138264" y="68618"/>
                </a:lnTo>
                <a:lnTo>
                  <a:pt x="113855" y="44665"/>
                </a:lnTo>
                <a:lnTo>
                  <a:pt x="108140" y="40944"/>
                </a:lnTo>
                <a:lnTo>
                  <a:pt x="101638" y="39712"/>
                </a:lnTo>
                <a:lnTo>
                  <a:pt x="95135" y="40944"/>
                </a:lnTo>
                <a:lnTo>
                  <a:pt x="89420" y="44665"/>
                </a:lnTo>
                <a:lnTo>
                  <a:pt x="42291" y="90881"/>
                </a:lnTo>
                <a:lnTo>
                  <a:pt x="40500" y="95135"/>
                </a:lnTo>
                <a:lnTo>
                  <a:pt x="40500" y="104190"/>
                </a:lnTo>
                <a:lnTo>
                  <a:pt x="42291" y="108445"/>
                </a:lnTo>
                <a:lnTo>
                  <a:pt x="69964" y="135585"/>
                </a:lnTo>
                <a:lnTo>
                  <a:pt x="64389" y="145872"/>
                </a:lnTo>
                <a:lnTo>
                  <a:pt x="59486" y="156489"/>
                </a:lnTo>
                <a:lnTo>
                  <a:pt x="55295" y="167398"/>
                </a:lnTo>
                <a:lnTo>
                  <a:pt x="51816" y="178587"/>
                </a:lnTo>
                <a:lnTo>
                  <a:pt x="7759" y="178587"/>
                </a:lnTo>
                <a:lnTo>
                  <a:pt x="0" y="186182"/>
                </a:lnTo>
                <a:lnTo>
                  <a:pt x="0" y="265696"/>
                </a:lnTo>
                <a:lnTo>
                  <a:pt x="7759" y="273304"/>
                </a:lnTo>
                <a:lnTo>
                  <a:pt x="51828" y="273304"/>
                </a:lnTo>
                <a:lnTo>
                  <a:pt x="55295" y="284480"/>
                </a:lnTo>
                <a:lnTo>
                  <a:pt x="59486" y="295389"/>
                </a:lnTo>
                <a:lnTo>
                  <a:pt x="64376" y="305993"/>
                </a:lnTo>
                <a:lnTo>
                  <a:pt x="69964" y="316293"/>
                </a:lnTo>
                <a:lnTo>
                  <a:pt x="45554" y="340245"/>
                </a:lnTo>
                <a:lnTo>
                  <a:pt x="41770" y="345833"/>
                </a:lnTo>
                <a:lnTo>
                  <a:pt x="40513" y="352209"/>
                </a:lnTo>
                <a:lnTo>
                  <a:pt x="41770" y="358597"/>
                </a:lnTo>
                <a:lnTo>
                  <a:pt x="45554" y="364197"/>
                </a:lnTo>
                <a:lnTo>
                  <a:pt x="61239" y="379577"/>
                </a:lnTo>
                <a:lnTo>
                  <a:pt x="65747" y="379577"/>
                </a:lnTo>
                <a:lnTo>
                  <a:pt x="71310" y="374116"/>
                </a:lnTo>
                <a:lnTo>
                  <a:pt x="71310" y="369697"/>
                </a:lnTo>
                <a:lnTo>
                  <a:pt x="54444" y="353161"/>
                </a:lnTo>
                <a:lnTo>
                  <a:pt x="54444" y="351269"/>
                </a:lnTo>
                <a:lnTo>
                  <a:pt x="85090" y="321221"/>
                </a:lnTo>
                <a:lnTo>
                  <a:pt x="85852" y="315264"/>
                </a:lnTo>
                <a:lnTo>
                  <a:pt x="77495" y="300469"/>
                </a:lnTo>
                <a:lnTo>
                  <a:pt x="72656" y="290042"/>
                </a:lnTo>
                <a:lnTo>
                  <a:pt x="68554" y="279311"/>
                </a:lnTo>
                <a:lnTo>
                  <a:pt x="65201" y="268300"/>
                </a:lnTo>
                <a:lnTo>
                  <a:pt x="63804" y="263017"/>
                </a:lnTo>
                <a:lnTo>
                  <a:pt x="58966" y="259334"/>
                </a:lnTo>
                <a:lnTo>
                  <a:pt x="15608" y="259334"/>
                </a:lnTo>
                <a:lnTo>
                  <a:pt x="14249" y="258000"/>
                </a:lnTo>
                <a:lnTo>
                  <a:pt x="14249" y="193878"/>
                </a:lnTo>
                <a:lnTo>
                  <a:pt x="15608" y="192544"/>
                </a:lnTo>
                <a:lnTo>
                  <a:pt x="58966" y="192544"/>
                </a:lnTo>
                <a:lnTo>
                  <a:pt x="63804" y="188861"/>
                </a:lnTo>
                <a:lnTo>
                  <a:pt x="77495" y="151396"/>
                </a:lnTo>
                <a:lnTo>
                  <a:pt x="85852" y="136626"/>
                </a:lnTo>
                <a:lnTo>
                  <a:pt x="85090" y="130657"/>
                </a:lnTo>
                <a:lnTo>
                  <a:pt x="54851" y="101003"/>
                </a:lnTo>
                <a:lnTo>
                  <a:pt x="54851" y="98323"/>
                </a:lnTo>
                <a:lnTo>
                  <a:pt x="100672" y="53390"/>
                </a:lnTo>
                <a:lnTo>
                  <a:pt x="102590" y="53390"/>
                </a:lnTo>
                <a:lnTo>
                  <a:pt x="133235" y="83426"/>
                </a:lnTo>
                <a:lnTo>
                  <a:pt x="139319" y="84188"/>
                </a:lnTo>
                <a:lnTo>
                  <a:pt x="175983" y="67208"/>
                </a:lnTo>
                <a:lnTo>
                  <a:pt x="192595" y="62560"/>
                </a:lnTo>
                <a:lnTo>
                  <a:pt x="196354" y="57810"/>
                </a:lnTo>
                <a:lnTo>
                  <a:pt x="196354" y="15303"/>
                </a:lnTo>
                <a:lnTo>
                  <a:pt x="197713" y="13970"/>
                </a:lnTo>
                <a:lnTo>
                  <a:pt x="263093" y="13970"/>
                </a:lnTo>
                <a:lnTo>
                  <a:pt x="264452" y="15303"/>
                </a:lnTo>
                <a:lnTo>
                  <a:pt x="264452" y="57810"/>
                </a:lnTo>
                <a:lnTo>
                  <a:pt x="268211" y="62560"/>
                </a:lnTo>
                <a:lnTo>
                  <a:pt x="306412" y="75971"/>
                </a:lnTo>
                <a:lnTo>
                  <a:pt x="321487" y="84175"/>
                </a:lnTo>
                <a:lnTo>
                  <a:pt x="327558" y="83426"/>
                </a:lnTo>
                <a:lnTo>
                  <a:pt x="357809" y="53784"/>
                </a:lnTo>
                <a:lnTo>
                  <a:pt x="360540" y="53784"/>
                </a:lnTo>
                <a:lnTo>
                  <a:pt x="405955" y="98323"/>
                </a:lnTo>
                <a:lnTo>
                  <a:pt x="405955" y="101015"/>
                </a:lnTo>
                <a:lnTo>
                  <a:pt x="375716" y="130657"/>
                </a:lnTo>
                <a:lnTo>
                  <a:pt x="374954" y="136626"/>
                </a:lnTo>
                <a:lnTo>
                  <a:pt x="392264" y="172567"/>
                </a:lnTo>
                <a:lnTo>
                  <a:pt x="397002" y="188861"/>
                </a:lnTo>
                <a:lnTo>
                  <a:pt x="401840" y="192544"/>
                </a:lnTo>
                <a:lnTo>
                  <a:pt x="445198" y="192544"/>
                </a:lnTo>
                <a:lnTo>
                  <a:pt x="446557" y="193878"/>
                </a:lnTo>
                <a:lnTo>
                  <a:pt x="446557" y="258000"/>
                </a:lnTo>
                <a:lnTo>
                  <a:pt x="445198" y="259334"/>
                </a:lnTo>
                <a:lnTo>
                  <a:pt x="401840" y="259334"/>
                </a:lnTo>
                <a:lnTo>
                  <a:pt x="397002" y="263017"/>
                </a:lnTo>
                <a:lnTo>
                  <a:pt x="383336" y="300469"/>
                </a:lnTo>
                <a:lnTo>
                  <a:pt x="374954" y="315264"/>
                </a:lnTo>
                <a:lnTo>
                  <a:pt x="375716" y="321221"/>
                </a:lnTo>
                <a:lnTo>
                  <a:pt x="406361" y="351269"/>
                </a:lnTo>
                <a:lnTo>
                  <a:pt x="406361" y="353161"/>
                </a:lnTo>
                <a:lnTo>
                  <a:pt x="389496" y="369697"/>
                </a:lnTo>
                <a:lnTo>
                  <a:pt x="389496" y="374116"/>
                </a:lnTo>
                <a:lnTo>
                  <a:pt x="393674" y="378206"/>
                </a:lnTo>
                <a:lnTo>
                  <a:pt x="395503" y="378891"/>
                </a:lnTo>
                <a:lnTo>
                  <a:pt x="397319" y="378891"/>
                </a:lnTo>
                <a:lnTo>
                  <a:pt x="399148" y="378891"/>
                </a:lnTo>
                <a:lnTo>
                  <a:pt x="400964" y="378206"/>
                </a:lnTo>
                <a:lnTo>
                  <a:pt x="415264" y="364197"/>
                </a:lnTo>
                <a:lnTo>
                  <a:pt x="419049" y="358597"/>
                </a:lnTo>
                <a:lnTo>
                  <a:pt x="420319" y="352209"/>
                </a:lnTo>
                <a:lnTo>
                  <a:pt x="419049" y="345833"/>
                </a:lnTo>
                <a:lnTo>
                  <a:pt x="415251" y="340245"/>
                </a:lnTo>
                <a:lnTo>
                  <a:pt x="390842" y="316293"/>
                </a:lnTo>
                <a:lnTo>
                  <a:pt x="396443" y="305993"/>
                </a:lnTo>
                <a:lnTo>
                  <a:pt x="401332" y="295389"/>
                </a:lnTo>
                <a:lnTo>
                  <a:pt x="405523" y="284480"/>
                </a:lnTo>
                <a:lnTo>
                  <a:pt x="408990" y="273304"/>
                </a:lnTo>
                <a:lnTo>
                  <a:pt x="453059" y="273304"/>
                </a:lnTo>
                <a:lnTo>
                  <a:pt x="460806" y="265696"/>
                </a:lnTo>
                <a:lnTo>
                  <a:pt x="460806" y="186182"/>
                </a:lnTo>
                <a:close/>
              </a:path>
            </a:pathLst>
          </a:custGeom>
          <a:solidFill>
            <a:srgbClr val="1F2136"/>
          </a:solidFill>
        </p:spPr>
        <p:txBody>
          <a:bodyPr wrap="square" lIns="0" tIns="0" rIns="0" bIns="0" rtlCol="0"/>
          <a:lstStyle/>
          <a:p>
            <a:endParaRPr/>
          </a:p>
        </p:txBody>
      </p:sp>
      <p:grpSp>
        <p:nvGrpSpPr>
          <p:cNvPr id="7" name="Grupo 6">
            <a:extLst>
              <a:ext uri="{FF2B5EF4-FFF2-40B4-BE49-F238E27FC236}">
                <a16:creationId xmlns:a16="http://schemas.microsoft.com/office/drawing/2014/main" id="{873EFA03-C113-1F6F-B37A-7CD3925B6E32}"/>
              </a:ext>
            </a:extLst>
          </p:cNvPr>
          <p:cNvGrpSpPr/>
          <p:nvPr/>
        </p:nvGrpSpPr>
        <p:grpSpPr>
          <a:xfrm>
            <a:off x="380290" y="4831796"/>
            <a:ext cx="207390" cy="249155"/>
            <a:chOff x="883196" y="4391677"/>
            <a:chExt cx="346996" cy="410224"/>
          </a:xfrm>
        </p:grpSpPr>
        <p:sp>
          <p:nvSpPr>
            <p:cNvPr id="9" name="object 29">
              <a:extLst>
                <a:ext uri="{FF2B5EF4-FFF2-40B4-BE49-F238E27FC236}">
                  <a16:creationId xmlns:a16="http://schemas.microsoft.com/office/drawing/2014/main" id="{22ED9517-2BC5-3A5B-F21B-D066713D59B9}"/>
                </a:ext>
              </a:extLst>
            </p:cNvPr>
            <p:cNvSpPr/>
            <p:nvPr/>
          </p:nvSpPr>
          <p:spPr>
            <a:xfrm>
              <a:off x="1058742" y="4391692"/>
              <a:ext cx="171450" cy="410209"/>
            </a:xfrm>
            <a:custGeom>
              <a:avLst/>
              <a:gdLst/>
              <a:ahLst/>
              <a:cxnLst/>
              <a:rect l="l" t="t" r="r" b="b"/>
              <a:pathLst>
                <a:path w="171450" h="410209">
                  <a:moveTo>
                    <a:pt x="158556" y="0"/>
                  </a:moveTo>
                  <a:lnTo>
                    <a:pt x="150656" y="2755"/>
                  </a:lnTo>
                  <a:lnTo>
                    <a:pt x="148536" y="7188"/>
                  </a:lnTo>
                  <a:lnTo>
                    <a:pt x="153819" y="23533"/>
                  </a:lnTo>
                  <a:lnTo>
                    <a:pt x="155959" y="33726"/>
                  </a:lnTo>
                  <a:lnTo>
                    <a:pt x="155909" y="44011"/>
                  </a:lnTo>
                  <a:lnTo>
                    <a:pt x="153710" y="54040"/>
                  </a:lnTo>
                  <a:lnTo>
                    <a:pt x="149399" y="63461"/>
                  </a:lnTo>
                  <a:lnTo>
                    <a:pt x="112569" y="125501"/>
                  </a:lnTo>
                  <a:lnTo>
                    <a:pt x="111566" y="127901"/>
                  </a:lnTo>
                  <a:lnTo>
                    <a:pt x="109915" y="129908"/>
                  </a:lnTo>
                  <a:lnTo>
                    <a:pt x="107781" y="131292"/>
                  </a:lnTo>
                  <a:lnTo>
                    <a:pt x="29346" y="172046"/>
                  </a:lnTo>
                  <a:lnTo>
                    <a:pt x="25536" y="175031"/>
                  </a:lnTo>
                  <a:lnTo>
                    <a:pt x="20151" y="174383"/>
                  </a:lnTo>
                  <a:lnTo>
                    <a:pt x="14233" y="166979"/>
                  </a:lnTo>
                  <a:lnTo>
                    <a:pt x="14385" y="161772"/>
                  </a:lnTo>
                  <a:lnTo>
                    <a:pt x="17370" y="158381"/>
                  </a:lnTo>
                  <a:lnTo>
                    <a:pt x="98840" y="108724"/>
                  </a:lnTo>
                  <a:lnTo>
                    <a:pt x="99895" y="107518"/>
                  </a:lnTo>
                  <a:lnTo>
                    <a:pt x="125803" y="49720"/>
                  </a:lnTo>
                  <a:lnTo>
                    <a:pt x="124164" y="45059"/>
                  </a:lnTo>
                  <a:lnTo>
                    <a:pt x="116608" y="41401"/>
                  </a:lnTo>
                  <a:lnTo>
                    <a:pt x="112112" y="43116"/>
                  </a:lnTo>
                  <a:lnTo>
                    <a:pt x="103590" y="62141"/>
                  </a:lnTo>
                  <a:lnTo>
                    <a:pt x="101507" y="44475"/>
                  </a:lnTo>
                  <a:lnTo>
                    <a:pt x="103362" y="36169"/>
                  </a:lnTo>
                  <a:lnTo>
                    <a:pt x="117052" y="14363"/>
                  </a:lnTo>
                  <a:lnTo>
                    <a:pt x="116074" y="9512"/>
                  </a:lnTo>
                  <a:lnTo>
                    <a:pt x="109089" y="4787"/>
                  </a:lnTo>
                  <a:lnTo>
                    <a:pt x="104416" y="5816"/>
                  </a:lnTo>
                  <a:lnTo>
                    <a:pt x="95069" y="20688"/>
                  </a:lnTo>
                  <a:lnTo>
                    <a:pt x="91035" y="28538"/>
                  </a:lnTo>
                  <a:lnTo>
                    <a:pt x="88396" y="36939"/>
                  </a:lnTo>
                  <a:lnTo>
                    <a:pt x="87198" y="45686"/>
                  </a:lnTo>
                  <a:lnTo>
                    <a:pt x="87487" y="54571"/>
                  </a:lnTo>
                  <a:lnTo>
                    <a:pt x="91551" y="88988"/>
                  </a:lnTo>
                  <a:lnTo>
                    <a:pt x="87842" y="97256"/>
                  </a:lnTo>
                  <a:lnTo>
                    <a:pt x="7566" y="146418"/>
                  </a:lnTo>
                  <a:lnTo>
                    <a:pt x="2182" y="154126"/>
                  </a:lnTo>
                  <a:lnTo>
                    <a:pt x="0" y="163064"/>
                  </a:lnTo>
                  <a:lnTo>
                    <a:pt x="1079" y="172217"/>
                  </a:lnTo>
                  <a:lnTo>
                    <a:pt x="5483" y="180568"/>
                  </a:lnTo>
                  <a:lnTo>
                    <a:pt x="10220" y="186499"/>
                  </a:lnTo>
                  <a:lnTo>
                    <a:pt x="17065" y="189585"/>
                  </a:lnTo>
                  <a:lnTo>
                    <a:pt x="28787" y="189585"/>
                  </a:lnTo>
                  <a:lnTo>
                    <a:pt x="33626" y="188099"/>
                  </a:lnTo>
                  <a:lnTo>
                    <a:pt x="37830" y="185013"/>
                  </a:lnTo>
                  <a:lnTo>
                    <a:pt x="91347" y="157302"/>
                  </a:lnTo>
                  <a:lnTo>
                    <a:pt x="91347" y="405968"/>
                  </a:lnTo>
                  <a:lnTo>
                    <a:pt x="94726" y="409473"/>
                  </a:lnTo>
                  <a:lnTo>
                    <a:pt x="103057" y="409473"/>
                  </a:lnTo>
                  <a:lnTo>
                    <a:pt x="106435" y="405968"/>
                  </a:lnTo>
                  <a:lnTo>
                    <a:pt x="106397" y="149517"/>
                  </a:lnTo>
                  <a:lnTo>
                    <a:pt x="115325" y="144856"/>
                  </a:lnTo>
                  <a:lnTo>
                    <a:pt x="120100" y="141884"/>
                  </a:lnTo>
                  <a:lnTo>
                    <a:pt x="123847" y="137566"/>
                  </a:lnTo>
                  <a:lnTo>
                    <a:pt x="126171" y="132321"/>
                  </a:lnTo>
                  <a:lnTo>
                    <a:pt x="155508" y="83007"/>
                  </a:lnTo>
                  <a:lnTo>
                    <a:pt x="156194" y="169227"/>
                  </a:lnTo>
                  <a:lnTo>
                    <a:pt x="123910" y="405472"/>
                  </a:lnTo>
                  <a:lnTo>
                    <a:pt x="126780" y="409435"/>
                  </a:lnTo>
                  <a:lnTo>
                    <a:pt x="131975" y="410121"/>
                  </a:lnTo>
                  <a:lnTo>
                    <a:pt x="135670" y="410121"/>
                  </a:lnTo>
                  <a:lnTo>
                    <a:pt x="138909" y="407301"/>
                  </a:lnTo>
                  <a:lnTo>
                    <a:pt x="171294" y="169684"/>
                  </a:lnTo>
                  <a:lnTo>
                    <a:pt x="170202" y="50469"/>
                  </a:lnTo>
                  <a:lnTo>
                    <a:pt x="171173" y="42512"/>
                  </a:lnTo>
                  <a:lnTo>
                    <a:pt x="171162" y="34477"/>
                  </a:lnTo>
                  <a:lnTo>
                    <a:pt x="170154" y="26456"/>
                  </a:lnTo>
                  <a:lnTo>
                    <a:pt x="168132" y="18541"/>
                  </a:lnTo>
                  <a:lnTo>
                    <a:pt x="162836" y="2197"/>
                  </a:lnTo>
                  <a:lnTo>
                    <a:pt x="158556" y="0"/>
                  </a:lnTo>
                  <a:close/>
                </a:path>
              </a:pathLst>
            </a:custGeom>
            <a:solidFill>
              <a:srgbClr val="1F2136"/>
            </a:solidFill>
          </p:spPr>
          <p:txBody>
            <a:bodyPr wrap="square" lIns="0" tIns="0" rIns="0" bIns="0" rtlCol="0"/>
            <a:lstStyle/>
            <a:p>
              <a:endParaRPr/>
            </a:p>
          </p:txBody>
        </p:sp>
        <p:sp>
          <p:nvSpPr>
            <p:cNvPr id="10" name="object 31">
              <a:extLst>
                <a:ext uri="{FF2B5EF4-FFF2-40B4-BE49-F238E27FC236}">
                  <a16:creationId xmlns:a16="http://schemas.microsoft.com/office/drawing/2014/main" id="{94A7A243-0A80-DB0B-0F8A-155FEFE8F91A}"/>
                </a:ext>
              </a:extLst>
            </p:cNvPr>
            <p:cNvSpPr/>
            <p:nvPr/>
          </p:nvSpPr>
          <p:spPr>
            <a:xfrm>
              <a:off x="883196" y="4391677"/>
              <a:ext cx="171450" cy="410209"/>
            </a:xfrm>
            <a:custGeom>
              <a:avLst/>
              <a:gdLst/>
              <a:ahLst/>
              <a:cxnLst/>
              <a:rect l="l" t="t" r="r" b="b"/>
              <a:pathLst>
                <a:path w="171450" h="410209">
                  <a:moveTo>
                    <a:pt x="12661" y="0"/>
                  </a:moveTo>
                  <a:lnTo>
                    <a:pt x="39" y="42525"/>
                  </a:lnTo>
                  <a:lnTo>
                    <a:pt x="1015" y="50482"/>
                  </a:lnTo>
                  <a:lnTo>
                    <a:pt x="850" y="51981"/>
                  </a:lnTo>
                  <a:lnTo>
                    <a:pt x="0" y="170865"/>
                  </a:lnTo>
                  <a:lnTo>
                    <a:pt x="32308" y="407314"/>
                  </a:lnTo>
                  <a:lnTo>
                    <a:pt x="35534" y="410146"/>
                  </a:lnTo>
                  <a:lnTo>
                    <a:pt x="40309" y="410057"/>
                  </a:lnTo>
                  <a:lnTo>
                    <a:pt x="44437" y="409448"/>
                  </a:lnTo>
                  <a:lnTo>
                    <a:pt x="47307" y="405485"/>
                  </a:lnTo>
                  <a:lnTo>
                    <a:pt x="15024" y="169240"/>
                  </a:lnTo>
                  <a:lnTo>
                    <a:pt x="15697" y="83019"/>
                  </a:lnTo>
                  <a:lnTo>
                    <a:pt x="45046" y="132334"/>
                  </a:lnTo>
                  <a:lnTo>
                    <a:pt x="47370" y="137579"/>
                  </a:lnTo>
                  <a:lnTo>
                    <a:pt x="51104" y="141909"/>
                  </a:lnTo>
                  <a:lnTo>
                    <a:pt x="56400" y="145173"/>
                  </a:lnTo>
                  <a:lnTo>
                    <a:pt x="64668" y="149440"/>
                  </a:lnTo>
                  <a:lnTo>
                    <a:pt x="64604" y="405980"/>
                  </a:lnTo>
                  <a:lnTo>
                    <a:pt x="67995" y="409486"/>
                  </a:lnTo>
                  <a:lnTo>
                    <a:pt x="76326" y="409486"/>
                  </a:lnTo>
                  <a:lnTo>
                    <a:pt x="79705" y="405980"/>
                  </a:lnTo>
                  <a:lnTo>
                    <a:pt x="79705" y="157238"/>
                  </a:lnTo>
                  <a:lnTo>
                    <a:pt x="133388" y="185039"/>
                  </a:lnTo>
                  <a:lnTo>
                    <a:pt x="137591" y="188112"/>
                  </a:lnTo>
                  <a:lnTo>
                    <a:pt x="142430" y="189598"/>
                  </a:lnTo>
                  <a:lnTo>
                    <a:pt x="154152" y="189598"/>
                  </a:lnTo>
                  <a:lnTo>
                    <a:pt x="160985" y="186512"/>
                  </a:lnTo>
                  <a:lnTo>
                    <a:pt x="165734" y="180581"/>
                  </a:lnTo>
                  <a:lnTo>
                    <a:pt x="170138" y="172230"/>
                  </a:lnTo>
                  <a:lnTo>
                    <a:pt x="171218" y="163077"/>
                  </a:lnTo>
                  <a:lnTo>
                    <a:pt x="169035" y="154138"/>
                  </a:lnTo>
                  <a:lnTo>
                    <a:pt x="163652" y="146431"/>
                  </a:lnTo>
                  <a:lnTo>
                    <a:pt x="162318" y="145402"/>
                  </a:lnTo>
                  <a:lnTo>
                    <a:pt x="83375" y="97269"/>
                  </a:lnTo>
                  <a:lnTo>
                    <a:pt x="79667" y="89014"/>
                  </a:lnTo>
                  <a:lnTo>
                    <a:pt x="83718" y="54597"/>
                  </a:lnTo>
                  <a:lnTo>
                    <a:pt x="84014" y="45704"/>
                  </a:lnTo>
                  <a:lnTo>
                    <a:pt x="82819" y="36955"/>
                  </a:lnTo>
                  <a:lnTo>
                    <a:pt x="80182" y="28556"/>
                  </a:lnTo>
                  <a:lnTo>
                    <a:pt x="76149" y="20713"/>
                  </a:lnTo>
                  <a:lnTo>
                    <a:pt x="66801" y="5829"/>
                  </a:lnTo>
                  <a:lnTo>
                    <a:pt x="62128" y="4800"/>
                  </a:lnTo>
                  <a:lnTo>
                    <a:pt x="55143" y="9525"/>
                  </a:lnTo>
                  <a:lnTo>
                    <a:pt x="54152" y="14389"/>
                  </a:lnTo>
                  <a:lnTo>
                    <a:pt x="67843" y="36182"/>
                  </a:lnTo>
                  <a:lnTo>
                    <a:pt x="69710" y="44500"/>
                  </a:lnTo>
                  <a:lnTo>
                    <a:pt x="67627" y="62153"/>
                  </a:lnTo>
                  <a:lnTo>
                    <a:pt x="59093" y="43129"/>
                  </a:lnTo>
                  <a:lnTo>
                    <a:pt x="54609" y="41414"/>
                  </a:lnTo>
                  <a:lnTo>
                    <a:pt x="47040" y="45072"/>
                  </a:lnTo>
                  <a:lnTo>
                    <a:pt x="45402" y="49733"/>
                  </a:lnTo>
                  <a:lnTo>
                    <a:pt x="71323" y="107530"/>
                  </a:lnTo>
                  <a:lnTo>
                    <a:pt x="72377" y="108737"/>
                  </a:lnTo>
                  <a:lnTo>
                    <a:pt x="153847" y="158394"/>
                  </a:lnTo>
                  <a:lnTo>
                    <a:pt x="156819" y="161785"/>
                  </a:lnTo>
                  <a:lnTo>
                    <a:pt x="156984" y="166992"/>
                  </a:lnTo>
                  <a:lnTo>
                    <a:pt x="151066" y="174396"/>
                  </a:lnTo>
                  <a:lnTo>
                    <a:pt x="145681" y="175044"/>
                  </a:lnTo>
                  <a:lnTo>
                    <a:pt x="140690" y="171297"/>
                  </a:lnTo>
                  <a:lnTo>
                    <a:pt x="63436" y="131305"/>
                  </a:lnTo>
                  <a:lnTo>
                    <a:pt x="61302" y="129921"/>
                  </a:lnTo>
                  <a:lnTo>
                    <a:pt x="59651" y="127914"/>
                  </a:lnTo>
                  <a:lnTo>
                    <a:pt x="58153" y="124536"/>
                  </a:lnTo>
                  <a:lnTo>
                    <a:pt x="21818" y="63487"/>
                  </a:lnTo>
                  <a:lnTo>
                    <a:pt x="17500" y="54058"/>
                  </a:lnTo>
                  <a:lnTo>
                    <a:pt x="15298" y="44026"/>
                  </a:lnTo>
                  <a:lnTo>
                    <a:pt x="15251" y="33738"/>
                  </a:lnTo>
                  <a:lnTo>
                    <a:pt x="17398" y="23545"/>
                  </a:lnTo>
                  <a:lnTo>
                    <a:pt x="22682" y="7213"/>
                  </a:lnTo>
                  <a:lnTo>
                    <a:pt x="20561" y="2768"/>
                  </a:lnTo>
                  <a:lnTo>
                    <a:pt x="12661" y="0"/>
                  </a:lnTo>
                  <a:close/>
                </a:path>
              </a:pathLst>
            </a:custGeom>
            <a:solidFill>
              <a:srgbClr val="1F2136"/>
            </a:solidFill>
          </p:spPr>
          <p:txBody>
            <a:bodyPr wrap="square" lIns="0" tIns="0" rIns="0" bIns="0" rtlCol="0"/>
            <a:lstStyle/>
            <a:p>
              <a:endParaRPr/>
            </a:p>
          </p:txBody>
        </p:sp>
      </p:grpSp>
      <p:grpSp>
        <p:nvGrpSpPr>
          <p:cNvPr id="5" name="Grupo 4">
            <a:extLst>
              <a:ext uri="{FF2B5EF4-FFF2-40B4-BE49-F238E27FC236}">
                <a16:creationId xmlns:a16="http://schemas.microsoft.com/office/drawing/2014/main" id="{EEE3EBD7-B6A2-CEAF-A539-C231BADEA74E}"/>
              </a:ext>
            </a:extLst>
          </p:cNvPr>
          <p:cNvGrpSpPr/>
          <p:nvPr/>
        </p:nvGrpSpPr>
        <p:grpSpPr>
          <a:xfrm>
            <a:off x="394467" y="5267424"/>
            <a:ext cx="221509" cy="327968"/>
            <a:chOff x="908949" y="5316187"/>
            <a:chExt cx="349885" cy="528193"/>
          </a:xfrm>
        </p:grpSpPr>
        <p:sp>
          <p:nvSpPr>
            <p:cNvPr id="11" name="object 34">
              <a:extLst>
                <a:ext uri="{FF2B5EF4-FFF2-40B4-BE49-F238E27FC236}">
                  <a16:creationId xmlns:a16="http://schemas.microsoft.com/office/drawing/2014/main" id="{F2EC0FD9-E131-2E3C-F271-E8E53E5F83B7}"/>
                </a:ext>
              </a:extLst>
            </p:cNvPr>
            <p:cNvSpPr/>
            <p:nvPr/>
          </p:nvSpPr>
          <p:spPr>
            <a:xfrm>
              <a:off x="908949" y="5544025"/>
              <a:ext cx="349885" cy="300355"/>
            </a:xfrm>
            <a:custGeom>
              <a:avLst/>
              <a:gdLst/>
              <a:ahLst/>
              <a:cxnLst/>
              <a:rect l="l" t="t" r="r" b="b"/>
              <a:pathLst>
                <a:path w="349884" h="300354">
                  <a:moveTo>
                    <a:pt x="349402" y="72986"/>
                  </a:moveTo>
                  <a:lnTo>
                    <a:pt x="331698" y="35433"/>
                  </a:lnTo>
                  <a:lnTo>
                    <a:pt x="248310" y="0"/>
                  </a:lnTo>
                  <a:lnTo>
                    <a:pt x="244094" y="1905"/>
                  </a:lnTo>
                  <a:lnTo>
                    <a:pt x="241185" y="9601"/>
                  </a:lnTo>
                  <a:lnTo>
                    <a:pt x="243052" y="13931"/>
                  </a:lnTo>
                  <a:lnTo>
                    <a:pt x="314198" y="42151"/>
                  </a:lnTo>
                  <a:lnTo>
                    <a:pt x="322630" y="47117"/>
                  </a:lnTo>
                  <a:lnTo>
                    <a:pt x="329133" y="54317"/>
                  </a:lnTo>
                  <a:lnTo>
                    <a:pt x="333336" y="63131"/>
                  </a:lnTo>
                  <a:lnTo>
                    <a:pt x="334822" y="72986"/>
                  </a:lnTo>
                  <a:lnTo>
                    <a:pt x="334822" y="285267"/>
                  </a:lnTo>
                  <a:lnTo>
                    <a:pt x="284734" y="285267"/>
                  </a:lnTo>
                  <a:lnTo>
                    <a:pt x="284734" y="152438"/>
                  </a:lnTo>
                  <a:lnTo>
                    <a:pt x="281470" y="149098"/>
                  </a:lnTo>
                  <a:lnTo>
                    <a:pt x="273418" y="149098"/>
                  </a:lnTo>
                  <a:lnTo>
                    <a:pt x="270154" y="152438"/>
                  </a:lnTo>
                  <a:lnTo>
                    <a:pt x="270154" y="285267"/>
                  </a:lnTo>
                  <a:lnTo>
                    <a:pt x="79260" y="285267"/>
                  </a:lnTo>
                  <a:lnTo>
                    <a:pt x="79260" y="152438"/>
                  </a:lnTo>
                  <a:lnTo>
                    <a:pt x="75996" y="149098"/>
                  </a:lnTo>
                  <a:lnTo>
                    <a:pt x="67945" y="149098"/>
                  </a:lnTo>
                  <a:lnTo>
                    <a:pt x="64681" y="152438"/>
                  </a:lnTo>
                  <a:lnTo>
                    <a:pt x="64681" y="285267"/>
                  </a:lnTo>
                  <a:lnTo>
                    <a:pt x="14579" y="285267"/>
                  </a:lnTo>
                  <a:lnTo>
                    <a:pt x="14579" y="72986"/>
                  </a:lnTo>
                  <a:lnTo>
                    <a:pt x="16065" y="63131"/>
                  </a:lnTo>
                  <a:lnTo>
                    <a:pt x="20269" y="54317"/>
                  </a:lnTo>
                  <a:lnTo>
                    <a:pt x="26784" y="47117"/>
                  </a:lnTo>
                  <a:lnTo>
                    <a:pt x="35204" y="42151"/>
                  </a:lnTo>
                  <a:lnTo>
                    <a:pt x="106349" y="13931"/>
                  </a:lnTo>
                  <a:lnTo>
                    <a:pt x="108216" y="9601"/>
                  </a:lnTo>
                  <a:lnTo>
                    <a:pt x="105308" y="1905"/>
                  </a:lnTo>
                  <a:lnTo>
                    <a:pt x="101092" y="0"/>
                  </a:lnTo>
                  <a:lnTo>
                    <a:pt x="29933" y="28219"/>
                  </a:lnTo>
                  <a:lnTo>
                    <a:pt x="17703" y="35433"/>
                  </a:lnTo>
                  <a:lnTo>
                    <a:pt x="8255" y="45885"/>
                  </a:lnTo>
                  <a:lnTo>
                    <a:pt x="2159" y="58686"/>
                  </a:lnTo>
                  <a:lnTo>
                    <a:pt x="0" y="72986"/>
                  </a:lnTo>
                  <a:lnTo>
                    <a:pt x="0" y="296875"/>
                  </a:lnTo>
                  <a:lnTo>
                    <a:pt x="3263" y="300215"/>
                  </a:lnTo>
                  <a:lnTo>
                    <a:pt x="67945" y="300215"/>
                  </a:lnTo>
                  <a:lnTo>
                    <a:pt x="71970" y="300215"/>
                  </a:lnTo>
                  <a:lnTo>
                    <a:pt x="346138" y="300215"/>
                  </a:lnTo>
                  <a:lnTo>
                    <a:pt x="349402" y="296875"/>
                  </a:lnTo>
                  <a:lnTo>
                    <a:pt x="349402" y="72986"/>
                  </a:lnTo>
                  <a:close/>
                </a:path>
              </a:pathLst>
            </a:custGeom>
            <a:solidFill>
              <a:srgbClr val="1F2136"/>
            </a:solidFill>
          </p:spPr>
          <p:txBody>
            <a:bodyPr wrap="square" lIns="0" tIns="0" rIns="0" bIns="0" rtlCol="0"/>
            <a:lstStyle/>
            <a:p>
              <a:endParaRPr/>
            </a:p>
          </p:txBody>
        </p:sp>
        <p:pic>
          <p:nvPicPr>
            <p:cNvPr id="12" name="object 35">
              <a:extLst>
                <a:ext uri="{FF2B5EF4-FFF2-40B4-BE49-F238E27FC236}">
                  <a16:creationId xmlns:a16="http://schemas.microsoft.com/office/drawing/2014/main" id="{6721A984-A117-12BE-C155-68CFECC8BAE3}"/>
                </a:ext>
              </a:extLst>
            </p:cNvPr>
            <p:cNvPicPr/>
            <p:nvPr/>
          </p:nvPicPr>
          <p:blipFill>
            <a:blip r:embed="rId2" cstate="print"/>
            <a:stretch>
              <a:fillRect/>
            </a:stretch>
          </p:blipFill>
          <p:spPr>
            <a:xfrm>
              <a:off x="985393" y="5316187"/>
              <a:ext cx="250007" cy="229047"/>
            </a:xfrm>
            <a:prstGeom prst="rect">
              <a:avLst/>
            </a:prstGeom>
          </p:spPr>
        </p:pic>
        <p:pic>
          <p:nvPicPr>
            <p:cNvPr id="13" name="object 36">
              <a:extLst>
                <a:ext uri="{FF2B5EF4-FFF2-40B4-BE49-F238E27FC236}">
                  <a16:creationId xmlns:a16="http://schemas.microsoft.com/office/drawing/2014/main" id="{26C63DE9-7FA7-CE0D-702C-24DAA0FB4CE5}"/>
                </a:ext>
              </a:extLst>
            </p:cNvPr>
            <p:cNvPicPr/>
            <p:nvPr/>
          </p:nvPicPr>
          <p:blipFill>
            <a:blip r:embed="rId3" cstate="print"/>
            <a:stretch>
              <a:fillRect/>
            </a:stretch>
          </p:blipFill>
          <p:spPr>
            <a:xfrm>
              <a:off x="1043581" y="5594598"/>
              <a:ext cx="89154" cy="181546"/>
            </a:xfrm>
            <a:prstGeom prst="rect">
              <a:avLst/>
            </a:prstGeom>
          </p:spPr>
        </p:pic>
      </p:grpSp>
      <p:sp>
        <p:nvSpPr>
          <p:cNvPr id="15" name="CuadroTexto 14">
            <a:extLst>
              <a:ext uri="{FF2B5EF4-FFF2-40B4-BE49-F238E27FC236}">
                <a16:creationId xmlns:a16="http://schemas.microsoft.com/office/drawing/2014/main" id="{9E118DEE-E056-8795-E97F-3A384B62449A}"/>
              </a:ext>
            </a:extLst>
          </p:cNvPr>
          <p:cNvSpPr txBox="1"/>
          <p:nvPr/>
        </p:nvSpPr>
        <p:spPr>
          <a:xfrm>
            <a:off x="1133667" y="765497"/>
            <a:ext cx="4134277" cy="825867"/>
          </a:xfrm>
          <a:prstGeom prst="rect">
            <a:avLst/>
          </a:prstGeom>
          <a:noFill/>
        </p:spPr>
        <p:txBody>
          <a:bodyPr wrap="square" rtlCol="0">
            <a:spAutoFit/>
          </a:bodyPr>
          <a:lstStyle/>
          <a:p>
            <a:r>
              <a:rPr lang="es-ES_tradnl" sz="4000" b="1" i="0" u="none" strike="noStrike" baseline="30000" dirty="0">
                <a:solidFill>
                  <a:srgbClr val="00A48D"/>
                </a:solidFill>
                <a:latin typeface="+mj-lt"/>
              </a:rPr>
              <a:t>Plataforma Estratégica</a:t>
            </a:r>
          </a:p>
          <a:p>
            <a:endParaRPr lang="es-MX" dirty="0"/>
          </a:p>
        </p:txBody>
      </p:sp>
      <p:sp>
        <p:nvSpPr>
          <p:cNvPr id="16" name="object 20">
            <a:extLst>
              <a:ext uri="{FF2B5EF4-FFF2-40B4-BE49-F238E27FC236}">
                <a16:creationId xmlns:a16="http://schemas.microsoft.com/office/drawing/2014/main" id="{61B02FC4-E336-1493-2A5E-10087106D17F}"/>
              </a:ext>
            </a:extLst>
          </p:cNvPr>
          <p:cNvSpPr txBox="1"/>
          <p:nvPr/>
        </p:nvSpPr>
        <p:spPr>
          <a:xfrm>
            <a:off x="380290" y="1478542"/>
            <a:ext cx="11259532" cy="1490152"/>
          </a:xfrm>
          <a:prstGeom prst="rect">
            <a:avLst/>
          </a:prstGeom>
        </p:spPr>
        <p:txBody>
          <a:bodyPr vert="horz" wrap="square" lIns="0" tIns="12700" rIns="0" bIns="0" rtlCol="0">
            <a:spAutoFit/>
          </a:bodyPr>
          <a:lstStyle/>
          <a:p>
            <a:pPr marR="0" algn="l" rtl="0"/>
            <a:r>
              <a:rPr lang="es-ES_tradnl" sz="2400" b="1" i="0" u="none" strike="noStrike" baseline="30000" dirty="0">
                <a:solidFill>
                  <a:srgbClr val="00A48D"/>
                </a:solidFill>
                <a:latin typeface="+mj-lt"/>
              </a:rPr>
              <a:t>Misión</a:t>
            </a:r>
            <a:endParaRPr lang="es-ES_tradnl" sz="2400" b="1" i="0" u="none" strike="noStrike" baseline="30000" dirty="0">
              <a:solidFill>
                <a:srgbClr val="000000"/>
              </a:solidFill>
              <a:latin typeface="+mj-lt"/>
            </a:endParaRPr>
          </a:p>
          <a:p>
            <a:pPr marR="0" algn="just" rtl="0"/>
            <a:r>
              <a:rPr lang="es-MX" sz="2400" b="0" i="0" u="none" strike="noStrike" baseline="30000" dirty="0">
                <a:solidFill>
                  <a:srgbClr val="23505E"/>
                </a:solidFill>
                <a:latin typeface="+mj-lt"/>
              </a:rPr>
              <a:t>Somos una Entidad Administradora de Planes de Beneficios de Salud que gestiona el aseguramiento de la población pobre y vulnerable, para impactar en la calidad de vida de sus afiliados.</a:t>
            </a:r>
          </a:p>
          <a:p>
            <a:pPr marR="0" algn="l" rtl="0"/>
            <a:r>
              <a:rPr lang="es-ES_tradnl" sz="2400" b="1" i="0" u="none" strike="noStrike" baseline="30000" dirty="0">
                <a:solidFill>
                  <a:srgbClr val="00A48D"/>
                </a:solidFill>
                <a:latin typeface="+mj-lt"/>
              </a:rPr>
              <a:t>Visión</a:t>
            </a:r>
          </a:p>
          <a:p>
            <a:pPr marR="0" algn="l" rtl="0"/>
            <a:r>
              <a:rPr lang="es-MX" sz="2400" b="0" i="0" u="none" strike="noStrike" baseline="30000" dirty="0">
                <a:solidFill>
                  <a:srgbClr val="23505E"/>
                </a:solidFill>
                <a:latin typeface="+mj-lt"/>
              </a:rPr>
              <a:t>En el 2028 seremos la mejor alternativa de aseguramiento en régimen subsidiado para la población pobre y vulnerable del departamento de Antioquia.</a:t>
            </a:r>
          </a:p>
        </p:txBody>
      </p:sp>
    </p:spTree>
    <p:extLst>
      <p:ext uri="{BB962C8B-B14F-4D97-AF65-F5344CB8AC3E}">
        <p14:creationId xmlns:p14="http://schemas.microsoft.com/office/powerpoint/2010/main" val="23547961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1481BA0-C40C-0542-7B23-AB6C14CAEC53}"/>
              </a:ext>
            </a:extLst>
          </p:cNvPr>
          <p:cNvSpPr txBox="1"/>
          <p:nvPr/>
        </p:nvSpPr>
        <p:spPr>
          <a:xfrm>
            <a:off x="406574" y="1444154"/>
            <a:ext cx="5554876" cy="4606389"/>
          </a:xfrm>
          <a:prstGeom prst="rect">
            <a:avLst/>
          </a:prstGeom>
          <a:noFill/>
        </p:spPr>
        <p:txBody>
          <a:bodyPr vert="horz" wrap="square" rtlCol="0" anchor="t">
            <a:spAutoFit/>
          </a:bodyPr>
          <a:lstStyle/>
          <a:p>
            <a:pPr marR="0" algn="just" rtl="0"/>
            <a:r>
              <a:rPr lang="es-MX" sz="2000" b="1" i="0" u="none" strike="noStrike" baseline="30000" dirty="0">
                <a:solidFill>
                  <a:srgbClr val="009B86"/>
                </a:solidFill>
                <a:latin typeface="+mj-lt"/>
              </a:rPr>
              <a:t>Programa de Auditoría para el Mejoramiento de la Calidad en Salud – PAMEC:</a:t>
            </a:r>
          </a:p>
          <a:p>
            <a:pPr marR="0" algn="just" rtl="0"/>
            <a:r>
              <a:rPr lang="es-MX" sz="2000" b="0" i="0" u="none" strike="noStrike" baseline="30000" dirty="0">
                <a:solidFill>
                  <a:srgbClr val="23505E"/>
                </a:solidFill>
                <a:latin typeface="+mj-lt"/>
              </a:rPr>
              <a:t>Durante el año 2023, se cierra el ciclo de mejoramiento PAMEC con enfoque en el Sistema de Información para la Calidad (SIC), con un período de ejecución de octubre 2022 a diciembre 2023.</a:t>
            </a:r>
          </a:p>
          <a:p>
            <a:pPr marR="0" algn="just" rtl="0"/>
            <a:r>
              <a:rPr lang="es-MX" sz="2000" b="0" i="0" u="none" strike="noStrike" baseline="30000" dirty="0">
                <a:solidFill>
                  <a:srgbClr val="23505E"/>
                </a:solidFill>
                <a:latin typeface="+mj-lt"/>
              </a:rPr>
              <a:t>Las áreas priorizadas correspondieron a Gestión del Riesgo en Salud y Gestión de Acceso a Servicios de Salud, cada uno de ellos con seis (6) indicadores, para un total de doce (12) indicadores priorizados; obteniendo como aprendizaje organizacional siete (7) indicadores con tendencia a la mejora, y para los cinco (5) restantes continuidad en la implementación de acciones de mejora.</a:t>
            </a:r>
          </a:p>
          <a:p>
            <a:pPr marR="0" algn="just" rtl="0"/>
            <a:r>
              <a:rPr lang="es-MX" sz="2000" b="0" i="0" u="none" strike="noStrike" baseline="30000" dirty="0">
                <a:solidFill>
                  <a:srgbClr val="23505E"/>
                </a:solidFill>
                <a:latin typeface="+mj-lt"/>
              </a:rPr>
              <a:t>Durante el año 2023 se desarrollaron los nueve (9) pasos de la ruta crítica del PAMEC.</a:t>
            </a:r>
          </a:p>
          <a:p>
            <a:pPr marR="0" algn="just" rtl="0"/>
            <a:endParaRPr lang="es-MX" sz="2000" b="1" i="0" u="none" strike="noStrike" baseline="30000" dirty="0">
              <a:solidFill>
                <a:srgbClr val="009B86"/>
              </a:solidFill>
              <a:latin typeface="+mj-lt"/>
            </a:endParaRPr>
          </a:p>
          <a:p>
            <a:pPr marR="0" algn="just" rtl="0"/>
            <a:r>
              <a:rPr lang="es-MX" sz="2000" b="1" i="0" u="none" strike="noStrike" baseline="30000" dirty="0">
                <a:solidFill>
                  <a:srgbClr val="009B86"/>
                </a:solidFill>
                <a:latin typeface="+mj-lt"/>
              </a:rPr>
              <a:t>Sistema de Información para la Calidad – SIC:</a:t>
            </a:r>
          </a:p>
          <a:p>
            <a:pPr marR="0" algn="just" rtl="0"/>
            <a:r>
              <a:rPr lang="es-MX" sz="2000" b="0" i="0" u="none" strike="noStrike" baseline="30000" dirty="0">
                <a:solidFill>
                  <a:srgbClr val="23505E"/>
                </a:solidFill>
                <a:latin typeface="+mj-lt"/>
              </a:rPr>
              <a:t>Para los indicadores relacionados al Sistema de Información para la Calidad – SIC (Resolución 256 de 2016) y la articulación con los indicadores de los procesos, se realizó depuración de las fichas técnicas de los indicadores de la EPS.</a:t>
            </a:r>
          </a:p>
          <a:p>
            <a:pPr marR="0" algn="just" rtl="0"/>
            <a:r>
              <a:rPr lang="es-MX" sz="2000" b="0" i="0" u="none" strike="noStrike" baseline="30000" dirty="0">
                <a:solidFill>
                  <a:srgbClr val="23505E"/>
                </a:solidFill>
                <a:latin typeface="+mj-lt"/>
              </a:rPr>
              <a:t>Así mismo, se iniciaron planes de trabajo con las diferentes áreas priorizando aquellas que contaban con indicadores contractuales, con el objetivo de estandarizar las fichas técnicas teniendo en cuenta la Resolución 441 de 2022, se articularon tanto el equipo de Calidad como el de Seguimiento a la Red.</a:t>
            </a:r>
          </a:p>
        </p:txBody>
      </p:sp>
      <p:pic>
        <p:nvPicPr>
          <p:cNvPr id="5" name="Imagen 4">
            <a:extLst>
              <a:ext uri="{FF2B5EF4-FFF2-40B4-BE49-F238E27FC236}">
                <a16:creationId xmlns:a16="http://schemas.microsoft.com/office/drawing/2014/main" id="{B359C4D0-C602-47FA-F6D4-D92CBD91CD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28964" y="1875140"/>
            <a:ext cx="5803469" cy="3744416"/>
          </a:xfrm>
          <a:prstGeom prst="rect">
            <a:avLst/>
          </a:prstGeom>
        </p:spPr>
      </p:pic>
      <p:sp>
        <p:nvSpPr>
          <p:cNvPr id="7" name="CuadroTexto 6">
            <a:extLst>
              <a:ext uri="{FF2B5EF4-FFF2-40B4-BE49-F238E27FC236}">
                <a16:creationId xmlns:a16="http://schemas.microsoft.com/office/drawing/2014/main" id="{F3791956-AFEE-7146-DF97-CC311C8C047A}"/>
              </a:ext>
            </a:extLst>
          </p:cNvPr>
          <p:cNvSpPr txBox="1"/>
          <p:nvPr/>
        </p:nvSpPr>
        <p:spPr>
          <a:xfrm>
            <a:off x="6154099" y="1577623"/>
            <a:ext cx="5953197" cy="297517"/>
          </a:xfrm>
          <a:prstGeom prst="rect">
            <a:avLst/>
          </a:prstGeom>
          <a:noFill/>
        </p:spPr>
        <p:txBody>
          <a:bodyPr wrap="square">
            <a:spAutoFit/>
          </a:bodyPr>
          <a:lstStyle/>
          <a:p>
            <a:pPr marR="0" algn="just" rtl="0"/>
            <a:r>
              <a:rPr lang="es-MX" sz="2000" b="1" i="0" u="none" strike="noStrike" baseline="30000" dirty="0">
                <a:solidFill>
                  <a:srgbClr val="23505E"/>
                </a:solidFill>
                <a:latin typeface="+mj-lt"/>
              </a:rPr>
              <a:t>Durante el año 2023 se gestionaron un total de 126 indicadores.</a:t>
            </a:r>
          </a:p>
        </p:txBody>
      </p:sp>
    </p:spTree>
    <p:extLst>
      <p:ext uri="{BB962C8B-B14F-4D97-AF65-F5344CB8AC3E}">
        <p14:creationId xmlns:p14="http://schemas.microsoft.com/office/powerpoint/2010/main" val="1357056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4F4FAD-6DDE-6275-DF53-9FE00465645D}"/>
              </a:ext>
            </a:extLst>
          </p:cNvPr>
          <p:cNvSpPr txBox="1"/>
          <p:nvPr/>
        </p:nvSpPr>
        <p:spPr>
          <a:xfrm>
            <a:off x="766614" y="1773610"/>
            <a:ext cx="6096000" cy="3293209"/>
          </a:xfrm>
          <a:prstGeom prst="rect">
            <a:avLst/>
          </a:prstGeom>
          <a:noFill/>
        </p:spPr>
        <p:txBody>
          <a:bodyPr wrap="square">
            <a:spAutoFit/>
          </a:bodyPr>
          <a:lstStyle/>
          <a:p>
            <a:pPr marR="0" algn="just" rtl="0"/>
            <a:r>
              <a:rPr lang="es-MX" sz="2400" b="1" i="0" u="none" strike="noStrike" baseline="30000" dirty="0">
                <a:solidFill>
                  <a:srgbClr val="00A48D"/>
                </a:solidFill>
                <a:latin typeface="+mj-lt"/>
              </a:rPr>
              <a:t>Sistema Gestión de Calidad – SGC:</a:t>
            </a:r>
          </a:p>
          <a:p>
            <a:pPr marR="0" algn="just" rtl="0"/>
            <a:endParaRPr lang="es-MX" sz="2400" b="1"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En cuanto a la planeación de procesos e información documentada se recibieron 108 solicitudes de creación, actualización y eliminación de documentos por parte de los macroprocesos, realizando la respectiva revisión, asesorías a los colaboradores y solicitud de ajustes en caso de ser necesario; favoreciendo así la estandarización de los procesos a través de la adecuada implementación del Sistema de Gestión de Calidad de todos los macroprocesos, logrando así incluir en el Sistema Gestión de Calidad (SGC) 133 documentos.</a:t>
            </a:r>
          </a:p>
          <a:p>
            <a:pPr marR="0" algn="just" rtl="0"/>
            <a:r>
              <a:rPr lang="es-MX" sz="2400" b="0" i="0" u="none" strike="noStrike" baseline="30000" dirty="0">
                <a:solidFill>
                  <a:srgbClr val="23505E"/>
                </a:solidFill>
                <a:latin typeface="+mj-lt"/>
              </a:rPr>
              <a:t>Para la gestión de indicadores para la calidad relacionados a los indicadores de los procesos, se realizaron acompañamientos a las áreas que solicitaron creación, ajustes y eliminación de indicadores.</a:t>
            </a:r>
          </a:p>
        </p:txBody>
      </p:sp>
      <p:pic>
        <p:nvPicPr>
          <p:cNvPr id="5" name="Imagen 4">
            <a:extLst>
              <a:ext uri="{FF2B5EF4-FFF2-40B4-BE49-F238E27FC236}">
                <a16:creationId xmlns:a16="http://schemas.microsoft.com/office/drawing/2014/main" id="{3E7C5AA6-710A-DFF0-7AB3-EE40224C56E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1136" y="2155730"/>
            <a:ext cx="3819934" cy="2911089"/>
          </a:xfrm>
          <a:prstGeom prst="rect">
            <a:avLst/>
          </a:prstGeom>
        </p:spPr>
      </p:pic>
    </p:spTree>
    <p:extLst>
      <p:ext uri="{BB962C8B-B14F-4D97-AF65-F5344CB8AC3E}">
        <p14:creationId xmlns:p14="http://schemas.microsoft.com/office/powerpoint/2010/main" val="8756123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E4B599-F5C8-91BA-9CBF-09F055A984BE}"/>
              </a:ext>
            </a:extLst>
          </p:cNvPr>
          <p:cNvSpPr txBox="1"/>
          <p:nvPr/>
        </p:nvSpPr>
        <p:spPr>
          <a:xfrm>
            <a:off x="766614" y="1845618"/>
            <a:ext cx="6096000" cy="3293209"/>
          </a:xfrm>
          <a:prstGeom prst="rect">
            <a:avLst/>
          </a:prstGeom>
          <a:noFill/>
        </p:spPr>
        <p:txBody>
          <a:bodyPr wrap="square">
            <a:spAutoFit/>
          </a:bodyPr>
          <a:lstStyle/>
          <a:p>
            <a:pPr marR="0" algn="just" rtl="0"/>
            <a:r>
              <a:rPr lang="es-ES_tradnl" sz="2400" b="1" i="0" u="none" strike="noStrike" baseline="30000" dirty="0">
                <a:solidFill>
                  <a:srgbClr val="00A48D"/>
                </a:solidFill>
                <a:latin typeface="+mj-lt"/>
              </a:rPr>
              <a:t>Mejoramiento Organizacional:</a:t>
            </a:r>
          </a:p>
          <a:p>
            <a:pPr marR="0" algn="just" rtl="0"/>
            <a:endParaRPr lang="es-ES_tradnl" sz="2400" i="0" u="none" strike="noStrike" baseline="30000" dirty="0">
              <a:solidFill>
                <a:srgbClr val="23505E"/>
              </a:solidFill>
              <a:latin typeface="+mj-lt"/>
            </a:endParaRPr>
          </a:p>
          <a:p>
            <a:pPr marR="0" algn="just" rtl="0"/>
            <a:r>
              <a:rPr lang="es-MX" sz="2400" i="0" u="none" strike="noStrike" baseline="30000" dirty="0">
                <a:solidFill>
                  <a:srgbClr val="23505E"/>
                </a:solidFill>
                <a:latin typeface="+mj-lt"/>
              </a:rPr>
              <a:t>Se monitorea  y se realiza seguimiento a los planes de mejora y acciones correctivas de Savia Salud EPS en auditorías externas consolidándolas y evaluando la efectividad de las actividades de mejora, en relación con los hallazgos comunes por tratarse de diferentes entes de control, con el fin de hacer cierre efectivo de brechas apoyando así la mejora continua de la organización y la excelencia operacional dando cumplimiento a las responsabilidades propias de la entidad.</a:t>
            </a:r>
          </a:p>
          <a:p>
            <a:pPr marR="0" algn="just" rtl="0"/>
            <a:endParaRPr lang="es-MX" sz="240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Se cumple con el 100% de las actividades definidas en los planes de mejoramiento y con las fechas de los reportes según entes de control.</a:t>
            </a:r>
          </a:p>
        </p:txBody>
      </p:sp>
      <p:pic>
        <p:nvPicPr>
          <p:cNvPr id="6" name="Imagen 5">
            <a:extLst>
              <a:ext uri="{FF2B5EF4-FFF2-40B4-BE49-F238E27FC236}">
                <a16:creationId xmlns:a16="http://schemas.microsoft.com/office/drawing/2014/main" id="{EA902A06-7629-663F-59B1-36A144881D0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51390" y="1629594"/>
            <a:ext cx="3343656" cy="4315968"/>
          </a:xfrm>
          <a:prstGeom prst="rect">
            <a:avLst/>
          </a:prstGeom>
        </p:spPr>
      </p:pic>
    </p:spTree>
    <p:extLst>
      <p:ext uri="{BB962C8B-B14F-4D97-AF65-F5344CB8AC3E}">
        <p14:creationId xmlns:p14="http://schemas.microsoft.com/office/powerpoint/2010/main" val="25727483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C27C63-0709-0736-A221-BA41C03BA01A}"/>
              </a:ext>
            </a:extLst>
          </p:cNvPr>
          <p:cNvSpPr txBox="1"/>
          <p:nvPr/>
        </p:nvSpPr>
        <p:spPr>
          <a:xfrm>
            <a:off x="766614" y="2421682"/>
            <a:ext cx="10657184" cy="3046988"/>
          </a:xfrm>
          <a:prstGeom prst="rect">
            <a:avLst/>
          </a:prstGeom>
          <a:noFill/>
        </p:spPr>
        <p:txBody>
          <a:bodyPr wrap="square">
            <a:spAutoFit/>
          </a:bodyPr>
          <a:lstStyle/>
          <a:p>
            <a:pPr marR="0" algn="just" rtl="0"/>
            <a:r>
              <a:rPr lang="es-MX" sz="3200" i="0" u="none" strike="noStrike" baseline="30000" dirty="0">
                <a:solidFill>
                  <a:srgbClr val="23505E"/>
                </a:solidFill>
                <a:latin typeface="+mj-lt"/>
              </a:rPr>
              <a:t>Con el fin de fomentar en los colaboradores de Savia Salud EPS la aplicación de prácticas de cultura de calidad en sus actividades diarias desarrollando hábitos y alineando su comportamiento con los valores institucionales, desde la estrategia de comunicaciones Gotas semanales enviadas a los correos electrónicos, se sensibiliza al personal, para que en caso de requerir alguna novedad documental, se dirija al equipo de Calidad y así brindar la asesoría necesaria, promoviendo el logro de los objetivos estratégicos de calidad.</a:t>
            </a:r>
          </a:p>
          <a:p>
            <a:pPr marR="0" algn="just" rtl="0"/>
            <a:endParaRPr lang="es-MX" sz="3200" i="0" u="none" strike="noStrike" baseline="30000" dirty="0">
              <a:solidFill>
                <a:srgbClr val="23505E"/>
              </a:solidFill>
              <a:latin typeface="+mj-lt"/>
            </a:endParaRPr>
          </a:p>
          <a:p>
            <a:pPr marR="0" algn="just" rtl="0"/>
            <a:r>
              <a:rPr lang="es-MX" sz="3200" i="0" u="none" strike="noStrike" baseline="30000" dirty="0">
                <a:solidFill>
                  <a:srgbClr val="23505E"/>
                </a:solidFill>
                <a:latin typeface="+mj-lt"/>
              </a:rPr>
              <a:t>Además, de manera semanal se notifican los cambios generados en la documentación de los procesos gestionados.</a:t>
            </a:r>
            <a:endParaRPr lang="es-MX" sz="3200" b="0" i="0" u="none" strike="noStrike" baseline="30000" dirty="0">
              <a:solidFill>
                <a:srgbClr val="23505E"/>
              </a:solidFill>
              <a:latin typeface="+mj-lt"/>
            </a:endParaRPr>
          </a:p>
        </p:txBody>
      </p:sp>
      <p:sp>
        <p:nvSpPr>
          <p:cNvPr id="6" name="CuadroTexto 5">
            <a:extLst>
              <a:ext uri="{FF2B5EF4-FFF2-40B4-BE49-F238E27FC236}">
                <a16:creationId xmlns:a16="http://schemas.microsoft.com/office/drawing/2014/main" id="{AAA80372-02C5-9D41-A712-F01A6CD5419C}"/>
              </a:ext>
            </a:extLst>
          </p:cNvPr>
          <p:cNvSpPr txBox="1"/>
          <p:nvPr/>
        </p:nvSpPr>
        <p:spPr>
          <a:xfrm>
            <a:off x="766614" y="1629594"/>
            <a:ext cx="6096000" cy="502702"/>
          </a:xfrm>
          <a:prstGeom prst="rect">
            <a:avLst/>
          </a:prstGeom>
          <a:noFill/>
        </p:spPr>
        <p:txBody>
          <a:bodyPr wrap="square">
            <a:spAutoFit/>
          </a:bodyPr>
          <a:lstStyle/>
          <a:p>
            <a:pPr marR="0" algn="just" rtl="0"/>
            <a:r>
              <a:rPr lang="es-ES_tradnl" sz="4000" b="1" i="0" u="none" strike="noStrike" baseline="30000" dirty="0">
                <a:solidFill>
                  <a:srgbClr val="00A48D"/>
                </a:solidFill>
                <a:latin typeface="+mj-lt"/>
              </a:rPr>
              <a:t>Cultura y Formación:</a:t>
            </a:r>
            <a:endParaRPr lang="es-ES_tradnl" sz="4000" b="1" i="0" u="none" strike="noStrike" baseline="30000" dirty="0">
              <a:solidFill>
                <a:srgbClr val="23505E"/>
              </a:solidFill>
              <a:latin typeface="+mj-lt"/>
            </a:endParaRPr>
          </a:p>
        </p:txBody>
      </p:sp>
    </p:spTree>
    <p:extLst>
      <p:ext uri="{BB962C8B-B14F-4D97-AF65-F5344CB8AC3E}">
        <p14:creationId xmlns:p14="http://schemas.microsoft.com/office/powerpoint/2010/main" val="7150252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Gestión Jurídica y Legal</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4333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A8B4A0-0346-623A-43CE-12F91A811962}"/>
              </a:ext>
            </a:extLst>
          </p:cNvPr>
          <p:cNvSpPr txBox="1"/>
          <p:nvPr/>
        </p:nvSpPr>
        <p:spPr>
          <a:xfrm>
            <a:off x="1270670" y="693490"/>
            <a:ext cx="6096000" cy="502702"/>
          </a:xfrm>
          <a:prstGeom prst="rect">
            <a:avLst/>
          </a:prstGeom>
          <a:noFill/>
        </p:spPr>
        <p:txBody>
          <a:bodyPr wrap="square">
            <a:spAutoFit/>
          </a:bodyPr>
          <a:lstStyle/>
          <a:p>
            <a:pPr marR="0" algn="just" rtl="0"/>
            <a:r>
              <a:rPr lang="es-ES_tradnl" sz="4000" b="1" baseline="30000" dirty="0">
                <a:solidFill>
                  <a:srgbClr val="00A48D"/>
                </a:solidFill>
                <a:latin typeface="+mj-lt"/>
              </a:rPr>
              <a:t>Tutelas</a:t>
            </a:r>
            <a:endParaRPr lang="es-ES_tradnl" sz="4000" b="1" i="0" u="none" strike="noStrike" baseline="30000" dirty="0">
              <a:solidFill>
                <a:srgbClr val="23505E"/>
              </a:solidFill>
              <a:latin typeface="+mj-lt"/>
            </a:endParaRPr>
          </a:p>
        </p:txBody>
      </p:sp>
      <p:grpSp>
        <p:nvGrpSpPr>
          <p:cNvPr id="10" name="Grupo 9">
            <a:extLst>
              <a:ext uri="{FF2B5EF4-FFF2-40B4-BE49-F238E27FC236}">
                <a16:creationId xmlns:a16="http://schemas.microsoft.com/office/drawing/2014/main" id="{F3FE978C-D76F-9BC3-E980-04BE431F8130}"/>
              </a:ext>
            </a:extLst>
          </p:cNvPr>
          <p:cNvGrpSpPr/>
          <p:nvPr/>
        </p:nvGrpSpPr>
        <p:grpSpPr>
          <a:xfrm>
            <a:off x="1918742" y="1196192"/>
            <a:ext cx="8033592" cy="4783906"/>
            <a:chOff x="3190015" y="1985040"/>
            <a:chExt cx="7073925" cy="4212436"/>
          </a:xfrm>
        </p:grpSpPr>
        <p:pic>
          <p:nvPicPr>
            <p:cNvPr id="5" name="Imagen 4">
              <a:extLst>
                <a:ext uri="{FF2B5EF4-FFF2-40B4-BE49-F238E27FC236}">
                  <a16:creationId xmlns:a16="http://schemas.microsoft.com/office/drawing/2014/main" id="{1975D1C5-F108-95A4-1E57-F9EAD3998B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66605" y="3684768"/>
              <a:ext cx="3099948" cy="2512708"/>
            </a:xfrm>
            <a:prstGeom prst="rect">
              <a:avLst/>
            </a:prstGeom>
          </p:spPr>
        </p:pic>
        <p:pic>
          <p:nvPicPr>
            <p:cNvPr id="7" name="Imagen 6">
              <a:extLst>
                <a:ext uri="{FF2B5EF4-FFF2-40B4-BE49-F238E27FC236}">
                  <a16:creationId xmlns:a16="http://schemas.microsoft.com/office/drawing/2014/main" id="{1C214245-5EAD-6C66-D0E9-248D4C618E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90015" y="1985040"/>
              <a:ext cx="3551879" cy="1670795"/>
            </a:xfrm>
            <a:prstGeom prst="rect">
              <a:avLst/>
            </a:prstGeom>
          </p:spPr>
        </p:pic>
        <p:pic>
          <p:nvPicPr>
            <p:cNvPr id="9" name="Imagen 8">
              <a:extLst>
                <a:ext uri="{FF2B5EF4-FFF2-40B4-BE49-F238E27FC236}">
                  <a16:creationId xmlns:a16="http://schemas.microsoft.com/office/drawing/2014/main" id="{09B51500-A6BD-17E2-5DBA-9EED71D50F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17236" y="1985040"/>
              <a:ext cx="3346704" cy="4160520"/>
            </a:xfrm>
            <a:prstGeom prst="rect">
              <a:avLst/>
            </a:prstGeom>
          </p:spPr>
        </p:pic>
      </p:grpSp>
    </p:spTree>
    <p:extLst>
      <p:ext uri="{BB962C8B-B14F-4D97-AF65-F5344CB8AC3E}">
        <p14:creationId xmlns:p14="http://schemas.microsoft.com/office/powerpoint/2010/main" val="22232003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DC262C-8D91-2D5D-A90C-DFD1431D423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71070" y="1557586"/>
            <a:ext cx="6621024" cy="4546589"/>
          </a:xfrm>
          <a:prstGeom prst="rect">
            <a:avLst/>
          </a:prstGeom>
        </p:spPr>
      </p:pic>
      <p:sp>
        <p:nvSpPr>
          <p:cNvPr id="5" name="CuadroTexto 4">
            <a:extLst>
              <a:ext uri="{FF2B5EF4-FFF2-40B4-BE49-F238E27FC236}">
                <a16:creationId xmlns:a16="http://schemas.microsoft.com/office/drawing/2014/main" id="{A01BB91A-0994-8850-8104-EDFC15ED35B0}"/>
              </a:ext>
            </a:extLst>
          </p:cNvPr>
          <p:cNvSpPr txBox="1"/>
          <p:nvPr/>
        </p:nvSpPr>
        <p:spPr>
          <a:xfrm>
            <a:off x="838622" y="1803708"/>
            <a:ext cx="3528392" cy="3252172"/>
          </a:xfrm>
          <a:prstGeom prst="rect">
            <a:avLst/>
          </a:prstGeom>
          <a:noFill/>
        </p:spPr>
        <p:txBody>
          <a:bodyPr wrap="square">
            <a:spAutoFit/>
          </a:bodyPr>
          <a:lstStyle/>
          <a:p>
            <a:pPr marR="0" rtl="0"/>
            <a:r>
              <a:rPr lang="es-MX" sz="2800" i="0" u="none" strike="noStrike" baseline="30000" dirty="0">
                <a:solidFill>
                  <a:srgbClr val="23505E"/>
                </a:solidFill>
                <a:latin typeface="+mj-lt"/>
              </a:rPr>
              <a:t>En el año 2023 se lograron 4.846 fallos de tutela a favor de la EPS con una diferencia de 1.556 más que el año anterior con un promedio de 27,1% de efectividad.</a:t>
            </a:r>
          </a:p>
          <a:p>
            <a:pPr marR="0" rtl="0"/>
            <a:r>
              <a:rPr lang="es-MX" sz="2800" i="0" u="none" strike="noStrike" baseline="30000" dirty="0">
                <a:solidFill>
                  <a:srgbClr val="23505E"/>
                </a:solidFill>
                <a:latin typeface="+mj-lt"/>
              </a:rPr>
              <a:t>Para el año 2023 se tenía embargos por valor de $36.284.499.408 y se recuperaron $35.209.499.408, representados en un 97,04% con corte al 31 de diciembre de 2023.</a:t>
            </a:r>
          </a:p>
        </p:txBody>
      </p:sp>
    </p:spTree>
    <p:extLst>
      <p:ext uri="{BB962C8B-B14F-4D97-AF65-F5344CB8AC3E}">
        <p14:creationId xmlns:p14="http://schemas.microsoft.com/office/powerpoint/2010/main" val="24760614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2267AFE-35E3-0494-2295-F4B92A1DCDD9}"/>
              </a:ext>
            </a:extLst>
          </p:cNvPr>
          <p:cNvSpPr txBox="1"/>
          <p:nvPr/>
        </p:nvSpPr>
        <p:spPr>
          <a:xfrm>
            <a:off x="1270670" y="693490"/>
            <a:ext cx="6096000" cy="502702"/>
          </a:xfrm>
          <a:prstGeom prst="rect">
            <a:avLst/>
          </a:prstGeom>
          <a:noFill/>
        </p:spPr>
        <p:txBody>
          <a:bodyPr wrap="square">
            <a:spAutoFit/>
          </a:bodyPr>
          <a:lstStyle/>
          <a:p>
            <a:pPr marR="0" algn="just" rtl="0"/>
            <a:r>
              <a:rPr lang="es-ES_tradnl" sz="4000" b="1" baseline="30000" dirty="0">
                <a:solidFill>
                  <a:srgbClr val="00A48D"/>
                </a:solidFill>
                <a:latin typeface="+mj-lt"/>
              </a:rPr>
              <a:t>Contratación Jurídica</a:t>
            </a:r>
            <a:endParaRPr lang="es-ES_tradnl" sz="4000" b="1" i="0" u="none" strike="noStrike" baseline="30000" dirty="0">
              <a:solidFill>
                <a:srgbClr val="23505E"/>
              </a:solidFill>
              <a:latin typeface="+mj-lt"/>
            </a:endParaRPr>
          </a:p>
        </p:txBody>
      </p:sp>
      <p:pic>
        <p:nvPicPr>
          <p:cNvPr id="4" name="Imagen 3">
            <a:extLst>
              <a:ext uri="{FF2B5EF4-FFF2-40B4-BE49-F238E27FC236}">
                <a16:creationId xmlns:a16="http://schemas.microsoft.com/office/drawing/2014/main" id="{99801A33-1654-F576-238C-2F3EED365DF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63" y="1219990"/>
            <a:ext cx="7053086" cy="2209804"/>
          </a:xfrm>
          <a:prstGeom prst="rect">
            <a:avLst/>
          </a:prstGeom>
        </p:spPr>
      </p:pic>
      <p:pic>
        <p:nvPicPr>
          <p:cNvPr id="6" name="Imagen 5">
            <a:extLst>
              <a:ext uri="{FF2B5EF4-FFF2-40B4-BE49-F238E27FC236}">
                <a16:creationId xmlns:a16="http://schemas.microsoft.com/office/drawing/2014/main" id="{BB81862C-F6A5-247D-6114-5C7045BB88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8663" y="4398254"/>
            <a:ext cx="7053086" cy="1767844"/>
          </a:xfrm>
          <a:prstGeom prst="rect">
            <a:avLst/>
          </a:prstGeom>
        </p:spPr>
      </p:pic>
      <p:sp>
        <p:nvSpPr>
          <p:cNvPr id="8" name="CuadroTexto 7">
            <a:extLst>
              <a:ext uri="{FF2B5EF4-FFF2-40B4-BE49-F238E27FC236}">
                <a16:creationId xmlns:a16="http://schemas.microsoft.com/office/drawing/2014/main" id="{8982B7E7-23E6-242B-5578-DF1B912F1355}"/>
              </a:ext>
            </a:extLst>
          </p:cNvPr>
          <p:cNvSpPr txBox="1"/>
          <p:nvPr/>
        </p:nvSpPr>
        <p:spPr>
          <a:xfrm>
            <a:off x="2422798" y="3575470"/>
            <a:ext cx="6096000" cy="338554"/>
          </a:xfrm>
          <a:prstGeom prst="rect">
            <a:avLst/>
          </a:prstGeom>
          <a:noFill/>
        </p:spPr>
        <p:txBody>
          <a:bodyPr wrap="square">
            <a:spAutoFit/>
          </a:bodyPr>
          <a:lstStyle/>
          <a:p>
            <a:pPr marR="0" algn="l" rtl="0"/>
            <a:r>
              <a:rPr lang="es-MX" sz="2400" b="1" i="0" u="none" strike="noStrike" baseline="30000" dirty="0">
                <a:solidFill>
                  <a:srgbClr val="23505E"/>
                </a:solidFill>
                <a:latin typeface="+mj-lt"/>
              </a:rPr>
              <a:t>RIAS: </a:t>
            </a:r>
            <a:r>
              <a:rPr lang="es-MX" sz="2400" b="0" i="0" u="none" strike="noStrike" baseline="30000" dirty="0">
                <a:solidFill>
                  <a:srgbClr val="23505E"/>
                </a:solidFill>
                <a:latin typeface="+mj-lt"/>
              </a:rPr>
              <a:t>Rutas Integrales de Atención en Salud</a:t>
            </a:r>
          </a:p>
        </p:txBody>
      </p:sp>
    </p:spTree>
    <p:extLst>
      <p:ext uri="{BB962C8B-B14F-4D97-AF65-F5344CB8AC3E}">
        <p14:creationId xmlns:p14="http://schemas.microsoft.com/office/powerpoint/2010/main" val="426717097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17A88B3-6955-C547-CC7F-64D56F89F357}"/>
              </a:ext>
            </a:extLst>
          </p:cNvPr>
          <p:cNvSpPr txBox="1"/>
          <p:nvPr/>
        </p:nvSpPr>
        <p:spPr>
          <a:xfrm>
            <a:off x="540330" y="2460298"/>
            <a:ext cx="11109752" cy="1938992"/>
          </a:xfrm>
          <a:prstGeom prst="rect">
            <a:avLst/>
          </a:prstGeom>
          <a:noFill/>
        </p:spPr>
        <p:txBody>
          <a:bodyPr wrap="square">
            <a:spAutoFit/>
          </a:bodyPr>
          <a:lstStyle/>
          <a:p>
            <a:pPr marR="0" algn="just" rtl="0"/>
            <a:r>
              <a:rPr lang="es-MX" sz="4800" b="1" i="0" u="none" strike="noStrike" baseline="30000" dirty="0">
                <a:solidFill>
                  <a:srgbClr val="00A48D"/>
                </a:solidFill>
                <a:latin typeface="+mj-lt"/>
              </a:rPr>
              <a:t>Logros y Objetivos Cumplidos:</a:t>
            </a:r>
          </a:p>
          <a:p>
            <a:pPr marR="0" algn="just" rtl="0"/>
            <a:endParaRPr lang="es-MX" sz="3600" b="1" i="0" u="none" strike="noStrike" baseline="30000" dirty="0">
              <a:solidFill>
                <a:srgbClr val="00A48D"/>
              </a:solidFill>
              <a:latin typeface="+mj-lt"/>
            </a:endParaRPr>
          </a:p>
          <a:p>
            <a:pPr marR="0" algn="just" rtl="0"/>
            <a:r>
              <a:rPr lang="es-MX" sz="3200" baseline="30000" dirty="0">
                <a:solidFill>
                  <a:srgbClr val="2A5162"/>
                </a:solidFill>
                <a:latin typeface="+mj-lt"/>
              </a:rPr>
              <a:t>Del total de los 247 Contratos Suscritos en el año 2023 quedan pendientes por legalizar el 2,4%, dato significativo tomando en consideración el número de contratos que quedaban pendientes de legalizar en cada vigencia.</a:t>
            </a:r>
            <a:endParaRPr lang="es-MX" sz="3200" u="none" strike="noStrike" baseline="30000" dirty="0">
              <a:solidFill>
                <a:srgbClr val="2A5162"/>
              </a:solidFill>
              <a:latin typeface="+mj-lt"/>
            </a:endParaRPr>
          </a:p>
        </p:txBody>
      </p:sp>
    </p:spTree>
    <p:extLst>
      <p:ext uri="{BB962C8B-B14F-4D97-AF65-F5344CB8AC3E}">
        <p14:creationId xmlns:p14="http://schemas.microsoft.com/office/powerpoint/2010/main" val="8979530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8496944" cy="923330"/>
          </a:xfrm>
          <a:prstGeom prst="rect">
            <a:avLst/>
          </a:prstGeom>
          <a:noFill/>
        </p:spPr>
        <p:txBody>
          <a:bodyPr wrap="square" rtlCol="0">
            <a:spAutoFit/>
          </a:bodyPr>
          <a:lstStyle/>
          <a:p>
            <a:r>
              <a:rPr lang="es-MX" sz="5400" b="1" dirty="0">
                <a:solidFill>
                  <a:srgbClr val="009B86"/>
                </a:solidFill>
                <a:latin typeface="+mj-lt"/>
              </a:rPr>
              <a:t>Gestión del Relacionamiento </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319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71F97AB-0418-D9AF-6A9F-6871234874D0}"/>
              </a:ext>
            </a:extLst>
          </p:cNvPr>
          <p:cNvSpPr txBox="1"/>
          <p:nvPr/>
        </p:nvSpPr>
        <p:spPr>
          <a:xfrm>
            <a:off x="442578" y="2205658"/>
            <a:ext cx="11305256" cy="4278094"/>
          </a:xfrm>
          <a:prstGeom prst="rect">
            <a:avLst/>
          </a:prstGeom>
          <a:noFill/>
        </p:spPr>
        <p:txBody>
          <a:bodyPr wrap="square" rtlCol="0">
            <a:spAutoFit/>
          </a:bodyPr>
          <a:lstStyle/>
          <a:p>
            <a:pPr marL="342900" marR="0" indent="-342900" algn="just" rtl="0">
              <a:buFont typeface="+mj-lt"/>
              <a:buAutoNum type="arabicPeriod"/>
            </a:pPr>
            <a:r>
              <a:rPr lang="es-MX" sz="2400" b="0" i="0" u="none" strike="noStrike" baseline="30000" dirty="0">
                <a:solidFill>
                  <a:srgbClr val="23505E"/>
                </a:solidFill>
                <a:latin typeface="+mj-lt"/>
              </a:rPr>
              <a:t>Convertir la EPS en el eje articulador de la política de salud de Antioquia, bajo lo que se conoce a nivel mundial como una “Red Integrada de Servicios de Salud”.</a:t>
            </a:r>
          </a:p>
          <a:p>
            <a:pPr marL="342900" marR="0" indent="-342900" algn="just" rtl="0">
              <a:buFont typeface="+mj-lt"/>
              <a:buAutoNum type="arabicPeriod"/>
            </a:pPr>
            <a:endParaRPr lang="es-MX" sz="2400" baseline="30000" dirty="0">
              <a:solidFill>
                <a:srgbClr val="23505E"/>
              </a:solidFill>
              <a:latin typeface="+mj-lt"/>
            </a:endParaRPr>
          </a:p>
          <a:p>
            <a:pPr marL="342900" indent="-342900" algn="just">
              <a:buFont typeface="+mj-lt"/>
              <a:buAutoNum type="arabicPeriod"/>
            </a:pPr>
            <a:r>
              <a:rPr lang="es-MX" sz="2400" b="0" i="0" u="none" strike="noStrike" baseline="30000" dirty="0">
                <a:solidFill>
                  <a:srgbClr val="23505E"/>
                </a:solidFill>
                <a:latin typeface="+mj-lt"/>
              </a:rPr>
              <a:t>Controlar la variación en la probabilidad de ocurrencia de una condición de salud o de su severidad y consecuencias, denominado como el riesgo primario.</a:t>
            </a:r>
          </a:p>
          <a:p>
            <a:pPr marL="342900" indent="-342900" algn="just">
              <a:buFont typeface="+mj-lt"/>
              <a:buAutoNum type="arabicPeriod"/>
            </a:pPr>
            <a:endParaRPr lang="es-MX" sz="2400" baseline="30000" dirty="0">
              <a:solidFill>
                <a:srgbClr val="23505E"/>
              </a:solidFill>
              <a:latin typeface="+mj-lt"/>
            </a:endParaRPr>
          </a:p>
          <a:p>
            <a:pPr marL="342900" indent="-342900" algn="just">
              <a:buFont typeface="+mj-lt"/>
              <a:buAutoNum type="arabicPeriod"/>
            </a:pPr>
            <a:r>
              <a:rPr lang="es-MX" sz="2400" b="0" i="0" u="none" strike="noStrike" baseline="30000" dirty="0">
                <a:solidFill>
                  <a:srgbClr val="23505E"/>
                </a:solidFill>
                <a:latin typeface="+mj-lt"/>
              </a:rPr>
              <a:t>Controlar la probabilidad de ocurrencia de eventos evitables atribuibles a la prestación de servicios que afectan la calidad y el resultado esperado, denominado como el riesgo técnico.</a:t>
            </a:r>
          </a:p>
          <a:p>
            <a:pPr marL="342900" indent="-342900" algn="just">
              <a:buFont typeface="+mj-lt"/>
              <a:buAutoNum type="arabicPeriod"/>
            </a:pPr>
            <a:endParaRPr lang="es-MX" sz="2400" baseline="30000" dirty="0">
              <a:solidFill>
                <a:srgbClr val="23505E"/>
              </a:solidFill>
              <a:latin typeface="+mj-lt"/>
            </a:endParaRPr>
          </a:p>
          <a:p>
            <a:pPr marL="342900" indent="-342900" algn="just">
              <a:buFont typeface="+mj-lt"/>
              <a:buAutoNum type="arabicPeriod"/>
            </a:pPr>
            <a:r>
              <a:rPr lang="es-MX" sz="2400" b="0" i="0" u="none" strike="noStrike" baseline="30000" dirty="0">
                <a:solidFill>
                  <a:srgbClr val="23505E"/>
                </a:solidFill>
                <a:latin typeface="+mj-lt"/>
              </a:rPr>
              <a:t>Controlar la variación en el costo de atención en salud asociado al proceso de prestación de servicios, denominado como el riesgo financiero.</a:t>
            </a:r>
          </a:p>
          <a:p>
            <a:pPr marL="342900" indent="-342900" algn="just">
              <a:buFont typeface="+mj-lt"/>
              <a:buAutoNum type="arabicPeriod"/>
            </a:pPr>
            <a:endParaRPr lang="es-MX" sz="2400" baseline="30000" dirty="0">
              <a:solidFill>
                <a:srgbClr val="23505E"/>
              </a:solidFill>
              <a:latin typeface="+mj-lt"/>
            </a:endParaRPr>
          </a:p>
          <a:p>
            <a:pPr marL="342900" indent="-342900" algn="just">
              <a:buFont typeface="+mj-lt"/>
              <a:buAutoNum type="arabicPeriod"/>
            </a:pPr>
            <a:r>
              <a:rPr lang="es-MX" sz="2400" b="0" i="0" u="none" strike="noStrike" baseline="30000" dirty="0">
                <a:solidFill>
                  <a:srgbClr val="23505E"/>
                </a:solidFill>
                <a:latin typeface="+mj-lt"/>
              </a:rPr>
              <a:t>Controlar la probabilidad de fallas en la implementación de los planes y estrategias de negocio, en la asignación de recursos y en poder adaptarse a los cambios del entorno, denominado como el riesgo estratégico.</a:t>
            </a:r>
          </a:p>
          <a:p>
            <a:pPr marL="342900" indent="-342900" algn="just">
              <a:buFont typeface="+mj-lt"/>
              <a:buAutoNum type="arabicPeriod"/>
            </a:pPr>
            <a:endParaRPr lang="es-MX" sz="1800" baseline="30000" dirty="0">
              <a:solidFill>
                <a:srgbClr val="23505E"/>
              </a:solidFill>
              <a:latin typeface="Open Sans" panose="020B0606030504020204" pitchFamily="34" charset="0"/>
            </a:endParaRPr>
          </a:p>
          <a:p>
            <a:pPr marL="342900" indent="-342900" algn="just">
              <a:buFont typeface="+mj-lt"/>
              <a:buAutoNum type="arabicPeriod"/>
            </a:pPr>
            <a:endParaRPr lang="es-MX" sz="1800" b="0" i="0" u="none" strike="noStrike" baseline="30000" dirty="0">
              <a:solidFill>
                <a:srgbClr val="23505E"/>
              </a:solidFill>
              <a:latin typeface="Open Sans" panose="020B0606030504020204" pitchFamily="34" charset="0"/>
            </a:endParaRPr>
          </a:p>
          <a:p>
            <a:pPr marL="285750" indent="-285750" algn="just">
              <a:buFont typeface="Arial" panose="020B0604020202020204" pitchFamily="34" charset="0"/>
              <a:buChar char="•"/>
            </a:pPr>
            <a:endParaRPr lang="es-MX" sz="1800" b="0" i="0" u="none" strike="noStrike" baseline="30000" dirty="0">
              <a:solidFill>
                <a:srgbClr val="23505E"/>
              </a:solidFill>
              <a:latin typeface="Open Sans" panose="020B0606030504020204" pitchFamily="34" charset="0"/>
            </a:endParaRPr>
          </a:p>
          <a:p>
            <a:pPr marR="0" algn="just" rtl="0"/>
            <a:endParaRPr lang="es-MX" sz="1800" b="0" i="0" u="none" strike="noStrike" baseline="30000" dirty="0">
              <a:solidFill>
                <a:srgbClr val="23505E"/>
              </a:solidFill>
              <a:latin typeface="Open Sans" panose="020B0606030504020204" pitchFamily="34" charset="0"/>
            </a:endParaRPr>
          </a:p>
        </p:txBody>
      </p:sp>
      <p:sp>
        <p:nvSpPr>
          <p:cNvPr id="4" name="CuadroTexto 3">
            <a:extLst>
              <a:ext uri="{FF2B5EF4-FFF2-40B4-BE49-F238E27FC236}">
                <a16:creationId xmlns:a16="http://schemas.microsoft.com/office/drawing/2014/main" id="{BBA87211-B595-1A5A-FDAB-4FF162A108E8}"/>
              </a:ext>
            </a:extLst>
          </p:cNvPr>
          <p:cNvSpPr txBox="1"/>
          <p:nvPr/>
        </p:nvSpPr>
        <p:spPr>
          <a:xfrm>
            <a:off x="3646934" y="837506"/>
            <a:ext cx="7344816" cy="523220"/>
          </a:xfrm>
          <a:prstGeom prst="rect">
            <a:avLst/>
          </a:prstGeom>
          <a:noFill/>
        </p:spPr>
        <p:txBody>
          <a:bodyPr wrap="square">
            <a:spAutoFit/>
          </a:bodyPr>
          <a:lstStyle/>
          <a:p>
            <a:pPr marL="12698">
              <a:spcBef>
                <a:spcPts val="100"/>
              </a:spcBef>
            </a:pPr>
            <a:r>
              <a:rPr lang="es-CO" sz="2800" b="1" spc="110" dirty="0">
                <a:solidFill>
                  <a:srgbClr val="009B86"/>
                </a:solidFill>
                <a:latin typeface="Arial"/>
                <a:ea typeface="+mj-ea"/>
                <a:cs typeface="Arial"/>
              </a:rPr>
              <a:t>Objetivos estratégicos</a:t>
            </a:r>
          </a:p>
        </p:txBody>
      </p:sp>
    </p:spTree>
    <p:extLst>
      <p:ext uri="{BB962C8B-B14F-4D97-AF65-F5344CB8AC3E}">
        <p14:creationId xmlns:p14="http://schemas.microsoft.com/office/powerpoint/2010/main" val="8076322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71CE5E-A105-15AA-7A7C-8AA8D348BAE8}"/>
              </a:ext>
            </a:extLst>
          </p:cNvPr>
          <p:cNvSpPr txBox="1"/>
          <p:nvPr/>
        </p:nvSpPr>
        <p:spPr>
          <a:xfrm>
            <a:off x="540330" y="1485578"/>
            <a:ext cx="11109752" cy="1077218"/>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Savia Salud EPS cuenta con las siguientes redes sociales: Facebook, Instagram, X, YouTube, LinkedIn y TikTok.</a:t>
            </a:r>
          </a:p>
          <a:p>
            <a:pPr marR="0" algn="just" rtl="0"/>
            <a:r>
              <a:rPr lang="es-MX" sz="2400" b="0" i="0" u="none" strike="noStrike" baseline="30000" dirty="0">
                <a:solidFill>
                  <a:srgbClr val="23505E"/>
                </a:solidFill>
                <a:latin typeface="+mj-lt"/>
              </a:rPr>
              <a:t>La red social con mayor aumento de seguidores para el año 2023 fue TikTok con un incremento del 44,7% en seguidores respecto al año 2022, la segunda red social es LinkedIn con 36,9% que logró posicionarse gracias a las publicaciones de convocatorias laborales para el crecimiento de nuestra organización en talento humano.</a:t>
            </a:r>
            <a:endParaRPr lang="es-ES_tradnl" sz="2400" b="1"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97B74B14-59E7-6CF5-F0AE-1BCDE4C403C0}"/>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Evolución de las Redes Sociales:</a:t>
            </a:r>
          </a:p>
        </p:txBody>
      </p:sp>
      <p:pic>
        <p:nvPicPr>
          <p:cNvPr id="5" name="Imagen 4">
            <a:extLst>
              <a:ext uri="{FF2B5EF4-FFF2-40B4-BE49-F238E27FC236}">
                <a16:creationId xmlns:a16="http://schemas.microsoft.com/office/drawing/2014/main" id="{5F5A0A88-A053-DAB0-A460-D8D4A0127A2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58702" y="2464078"/>
            <a:ext cx="8549467" cy="3918044"/>
          </a:xfrm>
          <a:prstGeom prst="rect">
            <a:avLst/>
          </a:prstGeom>
        </p:spPr>
      </p:pic>
    </p:spTree>
    <p:extLst>
      <p:ext uri="{BB962C8B-B14F-4D97-AF65-F5344CB8AC3E}">
        <p14:creationId xmlns:p14="http://schemas.microsoft.com/office/powerpoint/2010/main" val="145377006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FDD9027-52B4-F5BF-6B42-2C01488A0CEE}"/>
              </a:ext>
            </a:extLst>
          </p:cNvPr>
          <p:cNvSpPr txBox="1"/>
          <p:nvPr/>
        </p:nvSpPr>
        <p:spPr>
          <a:xfrm>
            <a:off x="540330" y="1485578"/>
            <a:ext cx="11109752"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La Red Social con mayor generación de interacciones es Facebook con 60.464 en el año 2023, seguida de Instagram con 19.728, X con 12.542, YouTube con 6.181 y TikTok con 2.070.</a:t>
            </a:r>
            <a:endParaRPr lang="es-ES_tradnl" sz="2400" b="1" i="0" u="none" strike="noStrike" baseline="30000" dirty="0">
              <a:solidFill>
                <a:srgbClr val="23505E"/>
              </a:solidFill>
              <a:latin typeface="Open Sans" panose="020B0606030504020204" pitchFamily="34" charset="0"/>
            </a:endParaRPr>
          </a:p>
        </p:txBody>
      </p:sp>
      <p:sp>
        <p:nvSpPr>
          <p:cNvPr id="3" name="CuadroTexto 2">
            <a:extLst>
              <a:ext uri="{FF2B5EF4-FFF2-40B4-BE49-F238E27FC236}">
                <a16:creationId xmlns:a16="http://schemas.microsoft.com/office/drawing/2014/main" id="{DF5DB79B-2BAA-AB92-CCEB-EE76E8711FBB}"/>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Interacción de Redes Sociales 2022 - 2023 </a:t>
            </a:r>
          </a:p>
        </p:txBody>
      </p:sp>
      <p:pic>
        <p:nvPicPr>
          <p:cNvPr id="5" name="Imagen 4">
            <a:extLst>
              <a:ext uri="{FF2B5EF4-FFF2-40B4-BE49-F238E27FC236}">
                <a16:creationId xmlns:a16="http://schemas.microsoft.com/office/drawing/2014/main" id="{3CC7F730-480F-36B5-BDC8-23738604257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74217" y="2254791"/>
            <a:ext cx="8641977" cy="3960440"/>
          </a:xfrm>
          <a:prstGeom prst="rect">
            <a:avLst/>
          </a:prstGeom>
        </p:spPr>
      </p:pic>
    </p:spTree>
    <p:extLst>
      <p:ext uri="{BB962C8B-B14F-4D97-AF65-F5344CB8AC3E}">
        <p14:creationId xmlns:p14="http://schemas.microsoft.com/office/powerpoint/2010/main" val="13516782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66720B-AA5A-3761-1CF1-192CC93D1069}"/>
              </a:ext>
            </a:extLst>
          </p:cNvPr>
          <p:cNvSpPr txBox="1"/>
          <p:nvPr/>
        </p:nvSpPr>
        <p:spPr>
          <a:xfrm>
            <a:off x="540330" y="1104166"/>
            <a:ext cx="11109752" cy="5345053"/>
          </a:xfrm>
          <a:prstGeom prst="rect">
            <a:avLst/>
          </a:prstGeom>
          <a:noFill/>
        </p:spPr>
        <p:txBody>
          <a:bodyPr wrap="square">
            <a:spAutoFit/>
          </a:bodyPr>
          <a:lstStyle/>
          <a:p>
            <a:pPr marR="0" algn="l" rtl="0"/>
            <a:r>
              <a:rPr lang="es-ES_tradnl" sz="3200" b="1" i="0" u="none" strike="noStrike" baseline="30000" dirty="0">
                <a:solidFill>
                  <a:srgbClr val="00A48D"/>
                </a:solidFill>
                <a:latin typeface="+mj-lt"/>
              </a:rPr>
              <a:t>Casos de Redes:</a:t>
            </a:r>
            <a:endParaRPr lang="es-ES_tradnl" sz="3200" b="1" i="0" u="none" strike="noStrike" baseline="30000" dirty="0">
              <a:solidFill>
                <a:srgbClr val="23505E"/>
              </a:solidFill>
              <a:latin typeface="+mj-lt"/>
            </a:endParaRPr>
          </a:p>
          <a:p>
            <a:pPr marR="0" algn="l" rtl="0"/>
            <a:r>
              <a:rPr lang="es-MX" sz="2400" b="0" i="0" u="none" strike="noStrike" baseline="30000" dirty="0">
                <a:solidFill>
                  <a:srgbClr val="23505E"/>
                </a:solidFill>
                <a:latin typeface="+mj-lt"/>
              </a:rPr>
              <a:t>Nuestras redes sociales se han convertido en un medio para que nuestros usuarios gestionen: peticiones, quejas, reclamos, denuncias, sugerencias y felicitaciones.</a:t>
            </a:r>
          </a:p>
          <a:p>
            <a:pPr marR="0" algn="l" rtl="0">
              <a:lnSpc>
                <a:spcPct val="150000"/>
              </a:lnSpc>
            </a:pPr>
            <a:r>
              <a:rPr lang="es-ES_tradnl" sz="3200" b="1" i="0" u="none" strike="noStrike" baseline="30000" dirty="0">
                <a:solidFill>
                  <a:srgbClr val="00A48D"/>
                </a:solidFill>
                <a:latin typeface="+mj-lt"/>
              </a:rPr>
              <a:t>Comunicación Interna y Externa:</a:t>
            </a:r>
            <a:endParaRPr lang="es-ES_tradnl" sz="3200" b="1" i="0" u="none" strike="noStrike" baseline="30000" dirty="0">
              <a:solidFill>
                <a:srgbClr val="23505E"/>
              </a:solidFill>
              <a:latin typeface="+mj-lt"/>
            </a:endParaRPr>
          </a:p>
          <a:p>
            <a:pPr marR="0" algn="l" rtl="0"/>
            <a:r>
              <a:rPr lang="es-MX" sz="2400" b="0" i="0" u="none" strike="noStrike" baseline="30000" dirty="0">
                <a:solidFill>
                  <a:srgbClr val="23505E"/>
                </a:solidFill>
                <a:latin typeface="+mj-lt"/>
              </a:rPr>
              <a:t>Durante el año 2023 se transmitió la información a la red prestadora, proveedores, aliados y colaboradores mediante los siguientes medios de comunicación:</a:t>
            </a:r>
            <a:endParaRPr lang="es-ES_tradnl" sz="3200" b="0" i="0" u="none" strike="noStrike" baseline="30000" dirty="0">
              <a:solidFill>
                <a:srgbClr val="23505E"/>
              </a:solidFill>
              <a:latin typeface="+mj-lt"/>
            </a:endParaRPr>
          </a:p>
          <a:p>
            <a:pPr marR="0" algn="l" rtl="0">
              <a:lnSpc>
                <a:spcPct val="150000"/>
              </a:lnSpc>
            </a:pPr>
            <a:r>
              <a:rPr lang="es-ES_tradnl" sz="3200" b="1" i="0" u="none" strike="noStrike" baseline="30000" dirty="0">
                <a:solidFill>
                  <a:srgbClr val="009B86"/>
                </a:solidFill>
                <a:latin typeface="+mj-lt"/>
              </a:rPr>
              <a:t>Comunicación Externa:</a:t>
            </a:r>
          </a:p>
          <a:p>
            <a:pPr marR="0" algn="l" rtl="0"/>
            <a:r>
              <a:rPr lang="es-MX" sz="2400" b="1" i="0" u="none" strike="noStrike" baseline="30000" dirty="0" err="1">
                <a:solidFill>
                  <a:srgbClr val="23505E"/>
                </a:solidFill>
                <a:latin typeface="+mj-lt"/>
              </a:rPr>
              <a:t>Lives</a:t>
            </a:r>
            <a:r>
              <a:rPr lang="es-MX" sz="2400" b="1" i="0" u="none" strike="noStrike" baseline="30000" dirty="0">
                <a:solidFill>
                  <a:srgbClr val="23505E"/>
                </a:solidFill>
                <a:latin typeface="+mj-lt"/>
              </a:rPr>
              <a:t>: </a:t>
            </a:r>
            <a:r>
              <a:rPr lang="es-MX" sz="2400" b="0" i="0" u="none" strike="noStrike" baseline="30000" dirty="0">
                <a:solidFill>
                  <a:srgbClr val="23505E"/>
                </a:solidFill>
                <a:latin typeface="+mj-lt"/>
              </a:rPr>
              <a:t>Realizamos 20 transmisiones en YouTube que tuvieron un total de 16.721 visualizaciones.</a:t>
            </a:r>
          </a:p>
          <a:p>
            <a:pPr marR="0" algn="l" rtl="0"/>
            <a:r>
              <a:rPr lang="es-MX" sz="2400" b="1" i="0" u="none" strike="noStrike" baseline="30000" dirty="0">
                <a:solidFill>
                  <a:srgbClr val="23505E"/>
                </a:solidFill>
                <a:latin typeface="+mj-lt"/>
              </a:rPr>
              <a:t>Boletín </a:t>
            </a:r>
            <a:r>
              <a:rPr lang="es-MX" sz="2400" b="1" i="0" u="none" strike="noStrike" baseline="30000" dirty="0" err="1">
                <a:solidFill>
                  <a:srgbClr val="23505E"/>
                </a:solidFill>
                <a:latin typeface="+mj-lt"/>
              </a:rPr>
              <a:t>NotiRED</a:t>
            </a:r>
            <a:r>
              <a:rPr lang="es-MX" sz="2400" b="1" i="0" u="none" strike="noStrike" baseline="30000" dirty="0">
                <a:solidFill>
                  <a:srgbClr val="23505E"/>
                </a:solidFill>
                <a:latin typeface="+mj-lt"/>
              </a:rPr>
              <a:t>:</a:t>
            </a:r>
            <a:r>
              <a:rPr lang="es-MX" sz="2400" b="1" i="0" u="none" strike="noStrike" baseline="30000" dirty="0">
                <a:solidFill>
                  <a:srgbClr val="00A48D"/>
                </a:solidFill>
                <a:latin typeface="+mj-lt"/>
              </a:rPr>
              <a:t> </a:t>
            </a:r>
            <a:r>
              <a:rPr lang="es-MX" sz="2400" b="0" i="0" u="none" strike="noStrike" baseline="30000" dirty="0">
                <a:solidFill>
                  <a:srgbClr val="23505E"/>
                </a:solidFill>
                <a:latin typeface="+mj-lt"/>
              </a:rPr>
              <a:t>Realizamos 2.724 boletines informativos para la red prestadora las cuales  cuentan con un total de 2.724 visualizaciones.</a:t>
            </a:r>
          </a:p>
          <a:p>
            <a:pPr marR="0" algn="l" rtl="0">
              <a:lnSpc>
                <a:spcPct val="150000"/>
              </a:lnSpc>
            </a:pPr>
            <a:r>
              <a:rPr lang="es-ES_tradnl" sz="3200" b="1" i="0" u="none" strike="noStrike" baseline="30000" dirty="0">
                <a:solidFill>
                  <a:srgbClr val="009B86"/>
                </a:solidFill>
                <a:latin typeface="+mj-lt"/>
              </a:rPr>
              <a:t>Comunicación Interna:</a:t>
            </a:r>
          </a:p>
          <a:p>
            <a:pPr marR="0" algn="l" rtl="0"/>
            <a:r>
              <a:rPr lang="es-MX" sz="2400" b="1" i="0" u="none" strike="noStrike" baseline="30000" dirty="0">
                <a:solidFill>
                  <a:srgbClr val="23505E"/>
                </a:solidFill>
                <a:latin typeface="+mj-lt"/>
              </a:rPr>
              <a:t>Boletín Gotas</a:t>
            </a:r>
            <a:r>
              <a:rPr lang="es-MX" sz="2400" b="0" i="0" u="none" strike="noStrike" baseline="30000" dirty="0">
                <a:solidFill>
                  <a:srgbClr val="23505E"/>
                </a:solidFill>
                <a:latin typeface="+mj-lt"/>
              </a:rPr>
              <a:t>: Realizamos 45 boletines informativos los cuales cuentan con un total de 49.395 visualizaciones.</a:t>
            </a:r>
          </a:p>
          <a:p>
            <a:pPr marR="0" algn="l" rtl="0"/>
            <a:r>
              <a:rPr lang="es-MX" sz="2400" b="1" i="0" u="none" strike="noStrike" baseline="30000" dirty="0">
                <a:solidFill>
                  <a:srgbClr val="23505E"/>
                </a:solidFill>
                <a:latin typeface="+mj-lt"/>
              </a:rPr>
              <a:t>Ultima Gota</a:t>
            </a:r>
            <a:r>
              <a:rPr lang="es-MX" sz="2400" b="0" i="0" u="none" strike="noStrike" baseline="30000" dirty="0">
                <a:solidFill>
                  <a:srgbClr val="23505E"/>
                </a:solidFill>
                <a:latin typeface="+mj-lt"/>
              </a:rPr>
              <a:t>: Realizamos 72 boletines informativos de último minuto los cuales cuentan con un total de 48.216 visualizaciones.</a:t>
            </a:r>
          </a:p>
          <a:p>
            <a:pPr marR="0" algn="l" rtl="0"/>
            <a:r>
              <a:rPr lang="es-MX" sz="2400" b="1" i="0" u="none" strike="noStrike" baseline="30000" dirty="0" err="1">
                <a:solidFill>
                  <a:srgbClr val="23505E"/>
                </a:solidFill>
                <a:latin typeface="+mj-lt"/>
              </a:rPr>
              <a:t>Mailing</a:t>
            </a:r>
            <a:r>
              <a:rPr lang="es-MX" sz="2400" b="1" i="0" u="none" strike="noStrike" baseline="30000" dirty="0">
                <a:solidFill>
                  <a:srgbClr val="23505E"/>
                </a:solidFill>
                <a:latin typeface="+mj-lt"/>
              </a:rPr>
              <a:t>:</a:t>
            </a:r>
            <a:r>
              <a:rPr lang="es-MX" sz="2400" b="0" i="0" u="none" strike="noStrike" baseline="30000" dirty="0">
                <a:solidFill>
                  <a:srgbClr val="23505E"/>
                </a:solidFill>
                <a:latin typeface="+mj-lt"/>
              </a:rPr>
              <a:t> Realizamos 105 campañas informativas con un total de 82.607 visualizaciones.</a:t>
            </a:r>
          </a:p>
          <a:p>
            <a:pPr marR="0" algn="l" rtl="0"/>
            <a:r>
              <a:rPr lang="es-MX" sz="2400" b="1" i="0" u="none" strike="noStrike" baseline="30000" dirty="0">
                <a:solidFill>
                  <a:srgbClr val="23505E"/>
                </a:solidFill>
                <a:latin typeface="+mj-lt"/>
              </a:rPr>
              <a:t>Gotas TV: </a:t>
            </a:r>
            <a:r>
              <a:rPr lang="es-MX" sz="2400" b="0" i="0" u="none" strike="noStrike" baseline="30000" dirty="0">
                <a:solidFill>
                  <a:srgbClr val="23505E"/>
                </a:solidFill>
                <a:latin typeface="+mj-lt"/>
              </a:rPr>
              <a:t>Se crea un boletín informativo audiovisual en el mes de septiembre, nuestro nuevo producto busca informar a través de un formato audiovisual, más cercano y entretenido. Realizamos 8 gotas tv con un promedio de 1.071 visualizaciones. </a:t>
            </a:r>
          </a:p>
          <a:p>
            <a:pPr marR="0" algn="l" rtl="0"/>
            <a:r>
              <a:rPr lang="es-MX" sz="2400" b="1" i="0" u="none" strike="noStrike" baseline="30000" dirty="0">
                <a:solidFill>
                  <a:srgbClr val="23505E"/>
                </a:solidFill>
                <a:latin typeface="+mj-lt"/>
              </a:rPr>
              <a:t>WhatsApp:</a:t>
            </a:r>
            <a:r>
              <a:rPr lang="es-MX" sz="2400" b="0" i="0" u="none" strike="noStrike" baseline="30000" dirty="0">
                <a:solidFill>
                  <a:srgbClr val="23505E"/>
                </a:solidFill>
                <a:latin typeface="+mj-lt"/>
              </a:rPr>
              <a:t> Implementamos en el mes de noviembre de 2023 una línea de WhatsApp corporativa como medio de comunicación más directa y asertiva entre nuestros colaboradores, cabe resaltar que el ingreso a esta aplicación es voluntaria.</a:t>
            </a:r>
          </a:p>
        </p:txBody>
      </p:sp>
    </p:spTree>
    <p:extLst>
      <p:ext uri="{BB962C8B-B14F-4D97-AF65-F5344CB8AC3E}">
        <p14:creationId xmlns:p14="http://schemas.microsoft.com/office/powerpoint/2010/main" val="31423445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Gestión Humana</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5709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490A02-3EB5-905B-4F1B-C3D838007220}"/>
              </a:ext>
            </a:extLst>
          </p:cNvPr>
          <p:cNvSpPr txBox="1"/>
          <p:nvPr/>
        </p:nvSpPr>
        <p:spPr>
          <a:xfrm>
            <a:off x="540330" y="1485578"/>
            <a:ext cx="11109752" cy="1323439"/>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Savia Salud EPS durante el año 2023 realizó 296 contrataciones para personal de planta, 220 contrataciones por la temporal, 108 migraciones de la temporal a la planta y 93 colaboradores se promovieron de cargo. </a:t>
            </a:r>
          </a:p>
          <a:p>
            <a:pPr marR="0" algn="just" rtl="0"/>
            <a:endParaRPr lang="es-MX" sz="2400" baseline="30000" dirty="0">
              <a:solidFill>
                <a:srgbClr val="23505E"/>
              </a:solidFill>
              <a:latin typeface="+mj-lt"/>
            </a:endParaRPr>
          </a:p>
          <a:p>
            <a:pPr marR="0" algn="just" rtl="0"/>
            <a:r>
              <a:rPr lang="es-MX" sz="2400" b="1" i="0" u="none" strike="noStrike" baseline="30000" dirty="0">
                <a:solidFill>
                  <a:srgbClr val="23505E"/>
                </a:solidFill>
                <a:latin typeface="+mj-lt"/>
              </a:rPr>
              <a:t>En el año 2023 se contó con un total de 1.137 colaboradores</a:t>
            </a:r>
          </a:p>
          <a:p>
            <a:pPr marR="0" algn="just" rtl="0"/>
            <a:endParaRPr lang="es-MX" sz="2400" b="0"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CA8A8A6E-200F-D0D8-E8CA-FE8166B56E0C}"/>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Selección y Contratación de Personal:</a:t>
            </a:r>
          </a:p>
        </p:txBody>
      </p:sp>
      <p:pic>
        <p:nvPicPr>
          <p:cNvPr id="6" name="Imagen 5">
            <a:extLst>
              <a:ext uri="{FF2B5EF4-FFF2-40B4-BE49-F238E27FC236}">
                <a16:creationId xmlns:a16="http://schemas.microsoft.com/office/drawing/2014/main" id="{EAD6FEA1-6332-0DA2-5267-D62327E3E8FC}"/>
              </a:ext>
            </a:extLst>
          </p:cNvPr>
          <p:cNvPicPr>
            <a:picLocks noChangeAspect="1"/>
          </p:cNvPicPr>
          <p:nvPr/>
        </p:nvPicPr>
        <p:blipFill>
          <a:blip r:embed="rId2"/>
          <a:stretch>
            <a:fillRect/>
          </a:stretch>
        </p:blipFill>
        <p:spPr>
          <a:xfrm>
            <a:off x="1846734" y="3356063"/>
            <a:ext cx="4781977" cy="2404126"/>
          </a:xfrm>
          <a:prstGeom prst="rect">
            <a:avLst/>
          </a:prstGeom>
        </p:spPr>
      </p:pic>
      <p:pic>
        <p:nvPicPr>
          <p:cNvPr id="5" name="Imagen 4">
            <a:extLst>
              <a:ext uri="{FF2B5EF4-FFF2-40B4-BE49-F238E27FC236}">
                <a16:creationId xmlns:a16="http://schemas.microsoft.com/office/drawing/2014/main" id="{1415C2A2-775A-B9F2-00D4-9D69A93D8B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1070" y="2565697"/>
            <a:ext cx="6338374" cy="3984859"/>
          </a:xfrm>
          <a:prstGeom prst="rect">
            <a:avLst/>
          </a:prstGeom>
        </p:spPr>
      </p:pic>
    </p:spTree>
    <p:extLst>
      <p:ext uri="{BB962C8B-B14F-4D97-AF65-F5344CB8AC3E}">
        <p14:creationId xmlns:p14="http://schemas.microsoft.com/office/powerpoint/2010/main" val="24893020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94FADA-72FB-B503-0277-36943EC28D7C}"/>
              </a:ext>
            </a:extLst>
          </p:cNvPr>
          <p:cNvSpPr txBox="1"/>
          <p:nvPr/>
        </p:nvSpPr>
        <p:spPr>
          <a:xfrm>
            <a:off x="540330" y="1485578"/>
            <a:ext cx="11109752" cy="1323439"/>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Durante </a:t>
            </a:r>
            <a:r>
              <a:rPr lang="es-MX" sz="2400" b="1" i="0" u="none" strike="noStrike" baseline="30000" dirty="0">
                <a:solidFill>
                  <a:srgbClr val="23505E"/>
                </a:solidFill>
                <a:latin typeface="+mj-lt"/>
              </a:rPr>
              <a:t>el año 2023 participaron un total 11208 asistentes en las 358 capacitaciones que promovieron el desarrollo profesional y personal de los colaboradores</a:t>
            </a:r>
            <a:r>
              <a:rPr lang="es-MX" sz="2400" b="0" i="0" u="none" strike="noStrike" baseline="30000" dirty="0">
                <a:solidFill>
                  <a:srgbClr val="23505E"/>
                </a:solidFill>
                <a:latin typeface="+mj-lt"/>
              </a:rPr>
              <a:t>, fortaleciendo las competencias del ser, hacer, el saber, el manejo de herramientas tecnológicas relacionadas con formaciones técnicas de cada proceso, inducción, entrenamiento de puesto de trabajo y demás actividades que pretenden mejorar el dominio del rol en cada colaborador.</a:t>
            </a:r>
          </a:p>
          <a:p>
            <a:pPr marR="0" algn="just" rtl="0"/>
            <a:endParaRPr lang="es-MX" sz="2400" b="0"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5FD8E820-9B18-16C1-B353-E55C07F6D191}"/>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Formación y Capacitación:</a:t>
            </a:r>
          </a:p>
        </p:txBody>
      </p:sp>
      <p:pic>
        <p:nvPicPr>
          <p:cNvPr id="5" name="Imagen 4">
            <a:extLst>
              <a:ext uri="{FF2B5EF4-FFF2-40B4-BE49-F238E27FC236}">
                <a16:creationId xmlns:a16="http://schemas.microsoft.com/office/drawing/2014/main" id="{17B032C0-0427-0A70-21BA-0F46A68339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05443" y="2809017"/>
            <a:ext cx="8099405" cy="3482179"/>
          </a:xfrm>
          <a:prstGeom prst="rect">
            <a:avLst/>
          </a:prstGeom>
        </p:spPr>
      </p:pic>
    </p:spTree>
    <p:extLst>
      <p:ext uri="{BB962C8B-B14F-4D97-AF65-F5344CB8AC3E}">
        <p14:creationId xmlns:p14="http://schemas.microsoft.com/office/powerpoint/2010/main" val="7750641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31E782-0C47-BD7B-CE1E-F586FFD155A3}"/>
              </a:ext>
            </a:extLst>
          </p:cNvPr>
          <p:cNvSpPr txBox="1"/>
          <p:nvPr/>
        </p:nvSpPr>
        <p:spPr>
          <a:xfrm>
            <a:off x="540330" y="1485578"/>
            <a:ext cx="11109752"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Generar la satisfacción de los colaboradores, pasión y motivación por lo que hacen, se referencia a un plan de bienestar (tiquetera del tiempo) que permite brindar experiencias de recreación, esparcimiento, tiempo libre y cercanía con sus familias, en el año 2023 los colaboradores de Savia Salud EPS disfrutaron de un total de 1.603 beneficios.</a:t>
            </a:r>
          </a:p>
        </p:txBody>
      </p:sp>
      <p:sp>
        <p:nvSpPr>
          <p:cNvPr id="3" name="CuadroTexto 2">
            <a:extLst>
              <a:ext uri="{FF2B5EF4-FFF2-40B4-BE49-F238E27FC236}">
                <a16:creationId xmlns:a16="http://schemas.microsoft.com/office/drawing/2014/main" id="{8F9E36C5-9087-0F73-9B89-B93B97C24621}"/>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Bienestar laboral:</a:t>
            </a:r>
          </a:p>
        </p:txBody>
      </p:sp>
      <p:pic>
        <p:nvPicPr>
          <p:cNvPr id="5" name="Imagen 4">
            <a:extLst>
              <a:ext uri="{FF2B5EF4-FFF2-40B4-BE49-F238E27FC236}">
                <a16:creationId xmlns:a16="http://schemas.microsoft.com/office/drawing/2014/main" id="{9E42839E-4692-BC3D-74AB-593B16ADB57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82073" y="2528540"/>
            <a:ext cx="8426265" cy="3501673"/>
          </a:xfrm>
          <a:prstGeom prst="rect">
            <a:avLst/>
          </a:prstGeom>
        </p:spPr>
      </p:pic>
    </p:spTree>
    <p:extLst>
      <p:ext uri="{BB962C8B-B14F-4D97-AF65-F5344CB8AC3E}">
        <p14:creationId xmlns:p14="http://schemas.microsoft.com/office/powerpoint/2010/main" val="25721504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13C76B8-FA9F-DAC5-3A1E-55FE6435D78A}"/>
              </a:ext>
            </a:extLst>
          </p:cNvPr>
          <p:cNvSpPr txBox="1"/>
          <p:nvPr/>
        </p:nvSpPr>
        <p:spPr>
          <a:xfrm>
            <a:off x="540330" y="1485578"/>
            <a:ext cx="11109752" cy="1569660"/>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Promover y contribuir a los estilos de vida saludables, por medio de la prevención de los riesgos en el entorno laboral con la implementación y diseño constante del Sistema de Gestión de Seguridad y Salud en el Trabajo.</a:t>
            </a:r>
          </a:p>
          <a:p>
            <a:pPr marR="0" algn="just" rtl="0"/>
            <a:r>
              <a:rPr lang="es-MX" sz="2400" b="1" i="0" u="none" strike="noStrike" baseline="30000" dirty="0">
                <a:solidFill>
                  <a:srgbClr val="23505E"/>
                </a:solidFill>
                <a:latin typeface="+mj-lt"/>
              </a:rPr>
              <a:t>Tendencia de Accidentalidad:</a:t>
            </a:r>
            <a:r>
              <a:rPr lang="es-MX" sz="2400" b="0" i="0" u="none" strike="noStrike" baseline="30000" dirty="0">
                <a:solidFill>
                  <a:srgbClr val="23505E"/>
                </a:solidFill>
                <a:latin typeface="+mj-lt"/>
              </a:rPr>
              <a:t> De acuerdo con el análisis de los accidentes laborales se puede ver una disminución en la materialización del 47% entre el año 2022 y 2023, esto se debe a la gestión de actividades en la prevención, autocuidado y divulgación de acciones de prácticas seguras en los mecanismos de participación y consulta.</a:t>
            </a:r>
          </a:p>
          <a:p>
            <a:pPr marR="0" algn="just" rtl="0"/>
            <a:endParaRPr lang="es-MX" sz="2400" b="0"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00CF3DE4-E274-515A-4730-6CAF6D7846CE}"/>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Seguridad y Salud en el Trabajo:</a:t>
            </a:r>
          </a:p>
        </p:txBody>
      </p:sp>
      <p:pic>
        <p:nvPicPr>
          <p:cNvPr id="5" name="Imagen 4">
            <a:extLst>
              <a:ext uri="{FF2B5EF4-FFF2-40B4-BE49-F238E27FC236}">
                <a16:creationId xmlns:a16="http://schemas.microsoft.com/office/drawing/2014/main" id="{982BED1E-B94C-DDB1-6F22-C35473A975F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7353" y="2853730"/>
            <a:ext cx="9395705" cy="3326884"/>
          </a:xfrm>
          <a:prstGeom prst="rect">
            <a:avLst/>
          </a:prstGeom>
        </p:spPr>
      </p:pic>
    </p:spTree>
    <p:extLst>
      <p:ext uri="{BB962C8B-B14F-4D97-AF65-F5344CB8AC3E}">
        <p14:creationId xmlns:p14="http://schemas.microsoft.com/office/powerpoint/2010/main" val="34701246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4022907-9465-30E6-1045-612BE17F16A8}"/>
              </a:ext>
            </a:extLst>
          </p:cNvPr>
          <p:cNvSpPr txBox="1"/>
          <p:nvPr/>
        </p:nvSpPr>
        <p:spPr>
          <a:xfrm>
            <a:off x="540330" y="1485578"/>
            <a:ext cx="11109752"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La Brigada de Emergencias se ha fortalecido en campos de entrenamiento que permiten adquirir competencias técnicas, en aras de dar respuesta a eventos reales… Por tal motivo se realizaron tres (3) simulacros en la sede Business Plaza para sensibilizar a los colaboradores.</a:t>
            </a:r>
          </a:p>
        </p:txBody>
      </p:sp>
      <p:sp>
        <p:nvSpPr>
          <p:cNvPr id="3" name="CuadroTexto 2">
            <a:extLst>
              <a:ext uri="{FF2B5EF4-FFF2-40B4-BE49-F238E27FC236}">
                <a16:creationId xmlns:a16="http://schemas.microsoft.com/office/drawing/2014/main" id="{F890B472-FFF9-48EA-F522-CAB6752F3637}"/>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Plan de Emergencias:</a:t>
            </a:r>
          </a:p>
        </p:txBody>
      </p:sp>
      <p:pic>
        <p:nvPicPr>
          <p:cNvPr id="5" name="Imagen 4">
            <a:extLst>
              <a:ext uri="{FF2B5EF4-FFF2-40B4-BE49-F238E27FC236}">
                <a16:creationId xmlns:a16="http://schemas.microsoft.com/office/drawing/2014/main" id="{EF453CF6-543F-6828-0705-C8E7F5496BA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7292" y="2970453"/>
            <a:ext cx="9015828" cy="3192375"/>
          </a:xfrm>
          <a:prstGeom prst="rect">
            <a:avLst/>
          </a:prstGeom>
        </p:spPr>
      </p:pic>
      <p:sp>
        <p:nvSpPr>
          <p:cNvPr id="7" name="CuadroTexto 6">
            <a:extLst>
              <a:ext uri="{FF2B5EF4-FFF2-40B4-BE49-F238E27FC236}">
                <a16:creationId xmlns:a16="http://schemas.microsoft.com/office/drawing/2014/main" id="{B41E3BD2-41D9-D71D-3C6D-BA93482FA588}"/>
              </a:ext>
            </a:extLst>
          </p:cNvPr>
          <p:cNvSpPr txBox="1"/>
          <p:nvPr/>
        </p:nvSpPr>
        <p:spPr>
          <a:xfrm>
            <a:off x="3047206" y="2631899"/>
            <a:ext cx="6096000" cy="338554"/>
          </a:xfrm>
          <a:prstGeom prst="rect">
            <a:avLst/>
          </a:prstGeom>
          <a:noFill/>
        </p:spPr>
        <p:txBody>
          <a:bodyPr wrap="square">
            <a:spAutoFit/>
          </a:bodyPr>
          <a:lstStyle/>
          <a:p>
            <a:pPr marR="0" algn="ctr" rtl="0"/>
            <a:r>
              <a:rPr lang="es-ES_tradnl" sz="2400" b="0" i="0" u="none" strike="noStrike" baseline="30000" dirty="0">
                <a:solidFill>
                  <a:srgbClr val="848484"/>
                </a:solidFill>
                <a:latin typeface="Open Sans Light" panose="020B0306030504020204" pitchFamily="34" charset="0"/>
              </a:rPr>
              <a:t>Simulacro de evacuación</a:t>
            </a:r>
          </a:p>
        </p:txBody>
      </p:sp>
    </p:spTree>
    <p:extLst>
      <p:ext uri="{BB962C8B-B14F-4D97-AF65-F5344CB8AC3E}">
        <p14:creationId xmlns:p14="http://schemas.microsoft.com/office/powerpoint/2010/main" val="13813434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68281D-2E05-42C6-62C4-720A15C045B3}"/>
              </a:ext>
            </a:extLst>
          </p:cNvPr>
          <p:cNvSpPr txBox="1"/>
          <p:nvPr/>
        </p:nvSpPr>
        <p:spPr>
          <a:xfrm>
            <a:off x="540330" y="1485578"/>
            <a:ext cx="11109752"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Se efectúa el pago oportuno de la remuneración económica, seguridad social y prestaciones económicas de los colaboradores</a:t>
            </a:r>
          </a:p>
          <a:p>
            <a:pPr marR="0" algn="just" rtl="0"/>
            <a:r>
              <a:rPr lang="es-MX" sz="2400" b="0" i="0" u="none" strike="noStrike" baseline="30000" dirty="0">
                <a:solidFill>
                  <a:srgbClr val="23505E"/>
                </a:solidFill>
                <a:latin typeface="+mj-lt"/>
              </a:rPr>
              <a:t>de planta.</a:t>
            </a:r>
          </a:p>
        </p:txBody>
      </p:sp>
      <p:sp>
        <p:nvSpPr>
          <p:cNvPr id="3" name="CuadroTexto 2">
            <a:extLst>
              <a:ext uri="{FF2B5EF4-FFF2-40B4-BE49-F238E27FC236}">
                <a16:creationId xmlns:a16="http://schemas.microsoft.com/office/drawing/2014/main" id="{0BB59C51-D7EC-55DC-37C1-7D37E707D0D8}"/>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Nómina y Compensación:</a:t>
            </a:r>
          </a:p>
        </p:txBody>
      </p:sp>
      <p:pic>
        <p:nvPicPr>
          <p:cNvPr id="5" name="Imagen 4">
            <a:extLst>
              <a:ext uri="{FF2B5EF4-FFF2-40B4-BE49-F238E27FC236}">
                <a16:creationId xmlns:a16="http://schemas.microsoft.com/office/drawing/2014/main" id="{94762328-C4CD-CD2E-1E38-82D68195583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2553" y="1917626"/>
            <a:ext cx="8825306" cy="4651124"/>
          </a:xfrm>
          <a:prstGeom prst="rect">
            <a:avLst/>
          </a:prstGeom>
        </p:spPr>
      </p:pic>
    </p:spTree>
    <p:extLst>
      <p:ext uri="{BB962C8B-B14F-4D97-AF65-F5344CB8AC3E}">
        <p14:creationId xmlns:p14="http://schemas.microsoft.com/office/powerpoint/2010/main" val="23864034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B1AEDF71-9454-4623-EFAB-EAA066E28889}"/>
              </a:ext>
            </a:extLst>
          </p:cNvPr>
          <p:cNvSpPr txBox="1">
            <a:spLocks/>
          </p:cNvSpPr>
          <p:nvPr/>
        </p:nvSpPr>
        <p:spPr>
          <a:xfrm>
            <a:off x="1270670" y="1005511"/>
            <a:ext cx="7329089" cy="443711"/>
          </a:xfrm>
          <a:prstGeom prst="rect">
            <a:avLst/>
          </a:prstGeom>
        </p:spPr>
        <p:txBody>
          <a:bodyPr vert="horz" wrap="square" lIns="0" tIns="12700" rIns="0" bIns="0" rtlCol="0">
            <a:spAutoFit/>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12698" algn="l">
              <a:spcBef>
                <a:spcPts val="100"/>
              </a:spcBef>
            </a:pPr>
            <a:r>
              <a:rPr lang="es-CO" sz="2800" b="1" spc="110" dirty="0">
                <a:solidFill>
                  <a:srgbClr val="009B86"/>
                </a:solidFill>
                <a:cs typeface="Arial"/>
              </a:rPr>
              <a:t>Asamblea general de accionistas</a:t>
            </a:r>
            <a:endParaRPr lang="es-CO" sz="2800" b="1" spc="150" dirty="0">
              <a:solidFill>
                <a:srgbClr val="009B86"/>
              </a:solidFill>
              <a:cs typeface="Arial"/>
            </a:endParaRPr>
          </a:p>
        </p:txBody>
      </p:sp>
      <p:sp>
        <p:nvSpPr>
          <p:cNvPr id="14" name="object 14">
            <a:extLst>
              <a:ext uri="{FF2B5EF4-FFF2-40B4-BE49-F238E27FC236}">
                <a16:creationId xmlns:a16="http://schemas.microsoft.com/office/drawing/2014/main" id="{E3E5CBA9-B24A-97C9-0B80-DBBCFF90CC78}"/>
              </a:ext>
            </a:extLst>
          </p:cNvPr>
          <p:cNvSpPr txBox="1">
            <a:spLocks/>
          </p:cNvSpPr>
          <p:nvPr/>
        </p:nvSpPr>
        <p:spPr>
          <a:xfrm>
            <a:off x="910630" y="4402059"/>
            <a:ext cx="10513168" cy="1351652"/>
          </a:xfrm>
          <a:prstGeom prst="rect">
            <a:avLst/>
          </a:prstGeom>
        </p:spPr>
        <p:txBody>
          <a:bodyPr vert="horz" wrap="square" lIns="0" tIns="119380" rIns="0" bIns="0" rtlCol="0">
            <a:spAutoFit/>
          </a:bodyPr>
          <a:lst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indent="0" algn="just" rtl="0">
              <a:buNone/>
            </a:pPr>
            <a:r>
              <a:rPr lang="es-MX" sz="2400" b="0" i="0" u="none" strike="noStrike" baseline="30000" dirty="0">
                <a:solidFill>
                  <a:srgbClr val="23505E"/>
                </a:solidFill>
                <a:latin typeface="+mj-lt"/>
              </a:rPr>
              <a:t>Durante el segundo semestre del año 2023 se ha trabajado en la reestructuración de la Plataforma Estratégica de nuestra organización y ha sido iniciada con la valiosa participación de directivos, colaboradores y afiliados distribuidos en diversas subregiones del Departamento de Antioquia. Los municipios que han formado parte de este proceso son: </a:t>
            </a:r>
            <a:r>
              <a:rPr lang="es-MX" sz="2400" b="1" i="0" u="none" strike="noStrike" baseline="30000" dirty="0">
                <a:solidFill>
                  <a:srgbClr val="23505E"/>
                </a:solidFill>
                <a:latin typeface="+mj-lt"/>
              </a:rPr>
              <a:t>Yarumal, Rionegro, Marinilla, Santa Fe de Antioquia, San Jerónimo, Sopetrán, Bello, Medellín, Caucasia, Apartadó, Necoclí, Caldas, Amaga, San Roque y Puerto Berrío.</a:t>
            </a:r>
          </a:p>
        </p:txBody>
      </p:sp>
      <p:grpSp>
        <p:nvGrpSpPr>
          <p:cNvPr id="15" name="Grupo 14">
            <a:extLst>
              <a:ext uri="{FF2B5EF4-FFF2-40B4-BE49-F238E27FC236}">
                <a16:creationId xmlns:a16="http://schemas.microsoft.com/office/drawing/2014/main" id="{1A511BCB-2053-C0C6-24B1-D42E0F4F56AE}"/>
              </a:ext>
            </a:extLst>
          </p:cNvPr>
          <p:cNvGrpSpPr/>
          <p:nvPr/>
        </p:nvGrpSpPr>
        <p:grpSpPr>
          <a:xfrm>
            <a:off x="2494286" y="2078142"/>
            <a:ext cx="7201839" cy="1625588"/>
            <a:chOff x="2943526" y="2122796"/>
            <a:chExt cx="7201839" cy="1625588"/>
          </a:xfrm>
        </p:grpSpPr>
        <p:pic>
          <p:nvPicPr>
            <p:cNvPr id="2" name="object 6">
              <a:extLst>
                <a:ext uri="{FF2B5EF4-FFF2-40B4-BE49-F238E27FC236}">
                  <a16:creationId xmlns:a16="http://schemas.microsoft.com/office/drawing/2014/main" id="{AB6B395B-A1CE-FC0C-9BA3-7B84CCADC657}"/>
                </a:ext>
              </a:extLst>
            </p:cNvPr>
            <p:cNvPicPr/>
            <p:nvPr/>
          </p:nvPicPr>
          <p:blipFill>
            <a:blip r:embed="rId2" cstate="print"/>
            <a:stretch>
              <a:fillRect/>
            </a:stretch>
          </p:blipFill>
          <p:spPr>
            <a:xfrm>
              <a:off x="7374184" y="2232099"/>
              <a:ext cx="2631592" cy="835998"/>
            </a:xfrm>
            <a:prstGeom prst="rect">
              <a:avLst/>
            </a:prstGeom>
          </p:spPr>
        </p:pic>
        <p:pic>
          <p:nvPicPr>
            <p:cNvPr id="3" name="object 7">
              <a:extLst>
                <a:ext uri="{FF2B5EF4-FFF2-40B4-BE49-F238E27FC236}">
                  <a16:creationId xmlns:a16="http://schemas.microsoft.com/office/drawing/2014/main" id="{DBAA428C-DEDF-BA1E-57AD-9EAB1EF58E0F}"/>
                </a:ext>
              </a:extLst>
            </p:cNvPr>
            <p:cNvPicPr/>
            <p:nvPr/>
          </p:nvPicPr>
          <p:blipFill>
            <a:blip r:embed="rId3" cstate="print"/>
            <a:stretch>
              <a:fillRect/>
            </a:stretch>
          </p:blipFill>
          <p:spPr>
            <a:xfrm>
              <a:off x="5559003" y="2166302"/>
              <a:ext cx="1550314" cy="1063011"/>
            </a:xfrm>
            <a:prstGeom prst="rect">
              <a:avLst/>
            </a:prstGeom>
          </p:spPr>
        </p:pic>
        <p:pic>
          <p:nvPicPr>
            <p:cNvPr id="4" name="object 8">
              <a:extLst>
                <a:ext uri="{FF2B5EF4-FFF2-40B4-BE49-F238E27FC236}">
                  <a16:creationId xmlns:a16="http://schemas.microsoft.com/office/drawing/2014/main" id="{7CEDD513-6E0C-3622-829F-F586A88C3FC7}"/>
                </a:ext>
              </a:extLst>
            </p:cNvPr>
            <p:cNvPicPr/>
            <p:nvPr/>
          </p:nvPicPr>
          <p:blipFill>
            <a:blip r:embed="rId4" cstate="print"/>
            <a:stretch>
              <a:fillRect/>
            </a:stretch>
          </p:blipFill>
          <p:spPr>
            <a:xfrm>
              <a:off x="2943526" y="2122796"/>
              <a:ext cx="2021967" cy="1072134"/>
            </a:xfrm>
            <a:prstGeom prst="rect">
              <a:avLst/>
            </a:prstGeom>
          </p:spPr>
        </p:pic>
        <p:sp>
          <p:nvSpPr>
            <p:cNvPr id="7" name="CuadroTexto 6">
              <a:extLst>
                <a:ext uri="{FF2B5EF4-FFF2-40B4-BE49-F238E27FC236}">
                  <a16:creationId xmlns:a16="http://schemas.microsoft.com/office/drawing/2014/main" id="{BDC5AE3D-76B3-BA94-6C93-2810E06CB719}"/>
                </a:ext>
              </a:extLst>
            </p:cNvPr>
            <p:cNvSpPr txBox="1"/>
            <p:nvPr/>
          </p:nvSpPr>
          <p:spPr>
            <a:xfrm>
              <a:off x="3398908" y="3156922"/>
              <a:ext cx="1111202" cy="461665"/>
            </a:xfrm>
            <a:prstGeom prst="rect">
              <a:avLst/>
            </a:prstGeom>
            <a:noFill/>
          </p:spPr>
          <p:txBody>
            <a:bodyPr wrap="none" rtlCol="0">
              <a:spAutoFit/>
            </a:bodyPr>
            <a:lstStyle/>
            <a:p>
              <a:pPr algn="ctr"/>
              <a:r>
                <a:rPr lang="es-MX" sz="2400" b="1" dirty="0">
                  <a:solidFill>
                    <a:srgbClr val="009B86"/>
                  </a:solidFill>
                </a:rPr>
                <a:t>35,65%</a:t>
              </a:r>
              <a:endParaRPr lang="es-CO" sz="2400" b="1" dirty="0">
                <a:solidFill>
                  <a:srgbClr val="009B86"/>
                </a:solidFill>
              </a:endParaRPr>
            </a:p>
          </p:txBody>
        </p:sp>
        <p:sp>
          <p:nvSpPr>
            <p:cNvPr id="8" name="CuadroTexto 7">
              <a:extLst>
                <a:ext uri="{FF2B5EF4-FFF2-40B4-BE49-F238E27FC236}">
                  <a16:creationId xmlns:a16="http://schemas.microsoft.com/office/drawing/2014/main" id="{3DAC18E2-19D0-3915-DC7F-137E71DA77E8}"/>
                </a:ext>
              </a:extLst>
            </p:cNvPr>
            <p:cNvSpPr txBox="1"/>
            <p:nvPr/>
          </p:nvSpPr>
          <p:spPr>
            <a:xfrm>
              <a:off x="5799256" y="3202964"/>
              <a:ext cx="1111202" cy="461665"/>
            </a:xfrm>
            <a:prstGeom prst="rect">
              <a:avLst/>
            </a:prstGeom>
            <a:noFill/>
          </p:spPr>
          <p:txBody>
            <a:bodyPr wrap="none" rtlCol="0">
              <a:spAutoFit/>
            </a:bodyPr>
            <a:lstStyle/>
            <a:p>
              <a:pPr algn="ctr"/>
              <a:r>
                <a:rPr lang="es-MX" sz="2400" b="1" dirty="0">
                  <a:solidFill>
                    <a:srgbClr val="009B86"/>
                  </a:solidFill>
                </a:rPr>
                <a:t>35,65%</a:t>
              </a:r>
              <a:endParaRPr lang="es-CO" sz="2400" b="1" dirty="0">
                <a:solidFill>
                  <a:srgbClr val="009B86"/>
                </a:solidFill>
              </a:endParaRPr>
            </a:p>
          </p:txBody>
        </p:sp>
        <p:sp>
          <p:nvSpPr>
            <p:cNvPr id="9" name="CuadroTexto 8">
              <a:extLst>
                <a:ext uri="{FF2B5EF4-FFF2-40B4-BE49-F238E27FC236}">
                  <a16:creationId xmlns:a16="http://schemas.microsoft.com/office/drawing/2014/main" id="{80A50240-5C74-0894-E121-B66CE1ED28A6}"/>
                </a:ext>
              </a:extLst>
            </p:cNvPr>
            <p:cNvSpPr txBox="1"/>
            <p:nvPr/>
          </p:nvSpPr>
          <p:spPr>
            <a:xfrm>
              <a:off x="8134380" y="3114168"/>
              <a:ext cx="1111202" cy="461665"/>
            </a:xfrm>
            <a:prstGeom prst="rect">
              <a:avLst/>
            </a:prstGeom>
            <a:noFill/>
          </p:spPr>
          <p:txBody>
            <a:bodyPr wrap="none" rtlCol="0">
              <a:spAutoFit/>
            </a:bodyPr>
            <a:lstStyle/>
            <a:p>
              <a:pPr algn="ctr"/>
              <a:r>
                <a:rPr lang="es-MX" sz="2400" b="1" dirty="0">
                  <a:solidFill>
                    <a:srgbClr val="009B86"/>
                  </a:solidFill>
                </a:rPr>
                <a:t>26,70%</a:t>
              </a:r>
              <a:endParaRPr lang="es-CO" sz="2400" b="1" dirty="0">
                <a:solidFill>
                  <a:srgbClr val="009B86"/>
                </a:solidFill>
              </a:endParaRPr>
            </a:p>
          </p:txBody>
        </p:sp>
        <p:sp>
          <p:nvSpPr>
            <p:cNvPr id="10" name="object 11">
              <a:extLst>
                <a:ext uri="{FF2B5EF4-FFF2-40B4-BE49-F238E27FC236}">
                  <a16:creationId xmlns:a16="http://schemas.microsoft.com/office/drawing/2014/main" id="{69F6AB9D-3B62-2DBB-719C-B84FBCD88D0B}"/>
                </a:ext>
              </a:extLst>
            </p:cNvPr>
            <p:cNvSpPr/>
            <p:nvPr/>
          </p:nvSpPr>
          <p:spPr>
            <a:xfrm>
              <a:off x="7219175" y="3702665"/>
              <a:ext cx="2926190" cy="45719"/>
            </a:xfrm>
            <a:custGeom>
              <a:avLst/>
              <a:gdLst/>
              <a:ahLst/>
              <a:cxnLst/>
              <a:rect l="l" t="t" r="r" b="b"/>
              <a:pathLst>
                <a:path w="2714625">
                  <a:moveTo>
                    <a:pt x="2714396" y="0"/>
                  </a:moveTo>
                  <a:lnTo>
                    <a:pt x="0" y="0"/>
                  </a:lnTo>
                </a:path>
              </a:pathLst>
            </a:custGeom>
            <a:ln w="25400">
              <a:solidFill>
                <a:srgbClr val="00A48D"/>
              </a:solidFill>
            </a:ln>
          </p:spPr>
          <p:txBody>
            <a:bodyPr wrap="square" lIns="0" tIns="0" rIns="0" bIns="0" rtlCol="0"/>
            <a:lstStyle/>
            <a:p>
              <a:endParaRPr/>
            </a:p>
          </p:txBody>
        </p:sp>
        <p:sp>
          <p:nvSpPr>
            <p:cNvPr id="11" name="object 12">
              <a:extLst>
                <a:ext uri="{FF2B5EF4-FFF2-40B4-BE49-F238E27FC236}">
                  <a16:creationId xmlns:a16="http://schemas.microsoft.com/office/drawing/2014/main" id="{8FBEABFF-7D7A-61D5-F7EA-9D9A0DCD76BB}"/>
                </a:ext>
              </a:extLst>
            </p:cNvPr>
            <p:cNvSpPr/>
            <p:nvPr/>
          </p:nvSpPr>
          <p:spPr>
            <a:xfrm flipV="1">
              <a:off x="5359788" y="3656947"/>
              <a:ext cx="1671522" cy="45719"/>
            </a:xfrm>
            <a:custGeom>
              <a:avLst/>
              <a:gdLst/>
              <a:ahLst/>
              <a:cxnLst/>
              <a:rect l="l" t="t" r="r" b="b"/>
              <a:pathLst>
                <a:path w="1550670">
                  <a:moveTo>
                    <a:pt x="1550327" y="0"/>
                  </a:moveTo>
                  <a:lnTo>
                    <a:pt x="0" y="0"/>
                  </a:lnTo>
                </a:path>
              </a:pathLst>
            </a:custGeom>
            <a:ln w="25400">
              <a:solidFill>
                <a:srgbClr val="00A48D"/>
              </a:solidFill>
            </a:ln>
          </p:spPr>
          <p:txBody>
            <a:bodyPr wrap="square" lIns="0" tIns="0" rIns="0" bIns="0" rtlCol="0"/>
            <a:lstStyle/>
            <a:p>
              <a:endParaRPr/>
            </a:p>
          </p:txBody>
        </p:sp>
        <p:sp>
          <p:nvSpPr>
            <p:cNvPr id="12" name="object 13">
              <a:extLst>
                <a:ext uri="{FF2B5EF4-FFF2-40B4-BE49-F238E27FC236}">
                  <a16:creationId xmlns:a16="http://schemas.microsoft.com/office/drawing/2014/main" id="{50C1F9F3-FF92-9A43-D14E-324C41E2F76F}"/>
                </a:ext>
              </a:extLst>
            </p:cNvPr>
            <p:cNvSpPr/>
            <p:nvPr/>
          </p:nvSpPr>
          <p:spPr>
            <a:xfrm>
              <a:off x="3028772" y="3702665"/>
              <a:ext cx="2180097" cy="45719"/>
            </a:xfrm>
            <a:custGeom>
              <a:avLst/>
              <a:gdLst/>
              <a:ahLst/>
              <a:cxnLst/>
              <a:rect l="l" t="t" r="r" b="b"/>
              <a:pathLst>
                <a:path w="2022475">
                  <a:moveTo>
                    <a:pt x="2021967" y="0"/>
                  </a:moveTo>
                  <a:lnTo>
                    <a:pt x="0" y="0"/>
                  </a:lnTo>
                </a:path>
              </a:pathLst>
            </a:custGeom>
            <a:ln w="25400">
              <a:solidFill>
                <a:srgbClr val="00A48D"/>
              </a:solidFill>
            </a:ln>
          </p:spPr>
          <p:txBody>
            <a:bodyPr wrap="square" lIns="0" tIns="0" rIns="0" bIns="0" rtlCol="0"/>
            <a:lstStyle/>
            <a:p>
              <a:endParaRPr dirty="0"/>
            </a:p>
          </p:txBody>
        </p:sp>
      </p:grpSp>
    </p:spTree>
    <p:extLst>
      <p:ext uri="{BB962C8B-B14F-4D97-AF65-F5344CB8AC3E}">
        <p14:creationId xmlns:p14="http://schemas.microsoft.com/office/powerpoint/2010/main" val="4824929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82B190B-33F3-D80A-4F15-770238D5B106}"/>
              </a:ext>
            </a:extLst>
          </p:cNvPr>
          <p:cNvSpPr txBox="1"/>
          <p:nvPr/>
        </p:nvSpPr>
        <p:spPr>
          <a:xfrm>
            <a:off x="540330" y="1485578"/>
            <a:ext cx="11109752" cy="338554"/>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En el año 2023 se realizó el recobro de incapacidades por un total de $251.921.174, se detalla el total por EPS.</a:t>
            </a:r>
          </a:p>
        </p:txBody>
      </p:sp>
      <p:sp>
        <p:nvSpPr>
          <p:cNvPr id="3" name="CuadroTexto 2">
            <a:extLst>
              <a:ext uri="{FF2B5EF4-FFF2-40B4-BE49-F238E27FC236}">
                <a16:creationId xmlns:a16="http://schemas.microsoft.com/office/drawing/2014/main" id="{72C85AD4-3EAA-4784-9319-6B49177FE98C}"/>
              </a:ext>
            </a:extLst>
          </p:cNvPr>
          <p:cNvSpPr txBox="1"/>
          <p:nvPr/>
        </p:nvSpPr>
        <p:spPr>
          <a:xfrm>
            <a:off x="1126654" y="839475"/>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Recobro de incapacidades: </a:t>
            </a:r>
          </a:p>
        </p:txBody>
      </p:sp>
      <p:pic>
        <p:nvPicPr>
          <p:cNvPr id="5" name="Imagen 4">
            <a:extLst>
              <a:ext uri="{FF2B5EF4-FFF2-40B4-BE49-F238E27FC236}">
                <a16:creationId xmlns:a16="http://schemas.microsoft.com/office/drawing/2014/main" id="{0DC952B6-3B89-F085-CEBF-88133EC38D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35848" y="2133650"/>
            <a:ext cx="9079895" cy="4274971"/>
          </a:xfrm>
          <a:prstGeom prst="rect">
            <a:avLst/>
          </a:prstGeom>
        </p:spPr>
      </p:pic>
    </p:spTree>
    <p:extLst>
      <p:ext uri="{BB962C8B-B14F-4D97-AF65-F5344CB8AC3E}">
        <p14:creationId xmlns:p14="http://schemas.microsoft.com/office/powerpoint/2010/main" val="29947968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75F832B-18D8-4252-2FB7-C315712FE4A0}"/>
              </a:ext>
            </a:extLst>
          </p:cNvPr>
          <p:cNvSpPr txBox="1"/>
          <p:nvPr/>
        </p:nvSpPr>
        <p:spPr>
          <a:xfrm>
            <a:off x="540330" y="1773610"/>
            <a:ext cx="11109752" cy="3662541"/>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Logros y Objetivos Cumplidos:</a:t>
            </a:r>
          </a:p>
          <a:p>
            <a:pPr marR="0" algn="just" rtl="0"/>
            <a:endParaRPr lang="es-MX" sz="2400" b="1" baseline="30000" dirty="0">
              <a:solidFill>
                <a:srgbClr val="00A48D"/>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gestionó la zona transaccional del Fondo Nacional del Ahorro - cesantías y la plataforma de libranzas digitales por deducción de nómina Comfama, con el propósito de optimizar los tiempos de gestión para los empleados, desplazamientos hacia las oficinas físicas impactando positivamente en su bienestar y facilidad con las solicitudes.</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Implementación del software de nómina BUK para la mejora automatizada del pago de la nómina de los colaboradores de manera quincenal y la autogestión de los certificados laborales con el objetivo de optimizar los tiempos de respuesta y la agilidad de los trámites.</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Celebración de los quinquenios, visita a Mundo Noel para los niños de los empleados, actividades día de la familia, gestión en el modelo de atención en la humanización y calidad en el afiliado, visitas estratégicas en cada subregión, activación de las pausas activas, intervención de equipos de trabajo en habilidades blandas (trabajo en equipo, comunicación asertiva, resolución de conflictos y liderazgo) generaron un ambiente cálido, sentido de pertenencia y compromiso.</a:t>
            </a:r>
          </a:p>
        </p:txBody>
      </p:sp>
    </p:spTree>
    <p:extLst>
      <p:ext uri="{BB962C8B-B14F-4D97-AF65-F5344CB8AC3E}">
        <p14:creationId xmlns:p14="http://schemas.microsoft.com/office/powerpoint/2010/main" val="55026774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Gestión Administrativa </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4651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78A45D4-E1A2-A827-FD4E-42986AD3FE3B}"/>
              </a:ext>
            </a:extLst>
          </p:cNvPr>
          <p:cNvSpPr txBox="1"/>
          <p:nvPr/>
        </p:nvSpPr>
        <p:spPr>
          <a:xfrm>
            <a:off x="540330" y="1314239"/>
            <a:ext cx="11109752" cy="1980029"/>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Durante el año 2023 se realizaron 136 contratos de arrendamientos y 6 traslados de sedes en los municipios de Sopetrán, Campamento, Apartadó, Tarso, Sonsón y Concepción; lo que permitió garantizar la atención de los usuarios en las diferentes subregiones de Antioquia, cumpliendo con la normatividad y brindando una buena experiencia al usuario.</a:t>
            </a:r>
          </a:p>
          <a:p>
            <a:pPr marR="0" algn="just" rtl="0"/>
            <a:endParaRPr lang="es-MX" sz="3200" b="1" i="0" u="none" strike="noStrike" baseline="30000" dirty="0">
              <a:solidFill>
                <a:srgbClr val="009B86"/>
              </a:solidFill>
              <a:latin typeface="+mj-lt"/>
            </a:endParaRPr>
          </a:p>
          <a:p>
            <a:pPr marR="0" algn="just" rtl="0"/>
            <a:r>
              <a:rPr lang="es-MX" sz="3200" b="1" i="0" u="none" strike="noStrike" baseline="30000" dirty="0">
                <a:solidFill>
                  <a:srgbClr val="009B86"/>
                </a:solidFill>
                <a:latin typeface="+mj-lt"/>
              </a:rPr>
              <a:t>Transporte de Afiliados:</a:t>
            </a:r>
            <a:endParaRPr lang="es-MX" sz="3200" b="1"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Se suministraron 534 viajes para la participación de las jornadas de mamografía para los diferentes municipios de Antioquia y del Área Metropolitana durante todo el año 2023.</a:t>
            </a:r>
          </a:p>
        </p:txBody>
      </p:sp>
      <p:sp>
        <p:nvSpPr>
          <p:cNvPr id="5" name="CuadroTexto 4">
            <a:extLst>
              <a:ext uri="{FF2B5EF4-FFF2-40B4-BE49-F238E27FC236}">
                <a16:creationId xmlns:a16="http://schemas.microsoft.com/office/drawing/2014/main" id="{BDCC69DE-0337-E497-3094-E74F903F04F1}"/>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Arrendamientos:</a:t>
            </a:r>
          </a:p>
        </p:txBody>
      </p:sp>
      <p:pic>
        <p:nvPicPr>
          <p:cNvPr id="7" name="Imagen 6">
            <a:extLst>
              <a:ext uri="{FF2B5EF4-FFF2-40B4-BE49-F238E27FC236}">
                <a16:creationId xmlns:a16="http://schemas.microsoft.com/office/drawing/2014/main" id="{CE9B5501-0EEB-530B-9E9D-BA0782C6C2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2798" y="3354196"/>
            <a:ext cx="7053072" cy="883920"/>
          </a:xfrm>
          <a:prstGeom prst="rect">
            <a:avLst/>
          </a:prstGeom>
        </p:spPr>
      </p:pic>
      <p:pic>
        <p:nvPicPr>
          <p:cNvPr id="9" name="Imagen 8">
            <a:extLst>
              <a:ext uri="{FF2B5EF4-FFF2-40B4-BE49-F238E27FC236}">
                <a16:creationId xmlns:a16="http://schemas.microsoft.com/office/drawing/2014/main" id="{FD5C5352-426A-1AEB-EE2F-4C51CF6E6E2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22798" y="5545349"/>
            <a:ext cx="7053072" cy="883920"/>
          </a:xfrm>
          <a:prstGeom prst="rect">
            <a:avLst/>
          </a:prstGeom>
        </p:spPr>
      </p:pic>
      <p:sp>
        <p:nvSpPr>
          <p:cNvPr id="10" name="CuadroTexto 9">
            <a:extLst>
              <a:ext uri="{FF2B5EF4-FFF2-40B4-BE49-F238E27FC236}">
                <a16:creationId xmlns:a16="http://schemas.microsoft.com/office/drawing/2014/main" id="{E6A63F73-2AD5-D748-42CF-1D21156E25A9}"/>
              </a:ext>
            </a:extLst>
          </p:cNvPr>
          <p:cNvSpPr txBox="1"/>
          <p:nvPr/>
        </p:nvSpPr>
        <p:spPr>
          <a:xfrm>
            <a:off x="540330" y="4585302"/>
            <a:ext cx="11109752"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Se cuentan con unas rutas frecuentes las cuales están parametrizadas en el aplicativo misional tanto del área metropolitana como en los diferentes municipios del departamento de Antioquia.</a:t>
            </a:r>
          </a:p>
          <a:p>
            <a:pPr marR="0" algn="just" rtl="0"/>
            <a:r>
              <a:rPr lang="es-MX" sz="2400" b="0" i="0" u="none" strike="noStrike" baseline="30000" dirty="0">
                <a:solidFill>
                  <a:srgbClr val="23505E"/>
                </a:solidFill>
                <a:latin typeface="+mj-lt"/>
              </a:rPr>
              <a:t>Se garantiza el pago de los reembolsos a pacientes UPC o que cuentan con fallo de tutela.</a:t>
            </a:r>
          </a:p>
        </p:txBody>
      </p:sp>
    </p:spTree>
    <p:extLst>
      <p:ext uri="{BB962C8B-B14F-4D97-AF65-F5344CB8AC3E}">
        <p14:creationId xmlns:p14="http://schemas.microsoft.com/office/powerpoint/2010/main" val="22659503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24CC6E-3DFE-9FA7-5AB2-3F20576E7867}"/>
              </a:ext>
            </a:extLst>
          </p:cNvPr>
          <p:cNvSpPr txBox="1"/>
          <p:nvPr/>
        </p:nvSpPr>
        <p:spPr>
          <a:xfrm>
            <a:off x="540330" y="1314239"/>
            <a:ext cx="11109752"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Durante el año 2023 se gestionaron 253 solicitudes de tiquetes aéreos para los usuarios y sus acompañantes. </a:t>
            </a:r>
          </a:p>
          <a:p>
            <a:pPr marR="0" algn="just" rtl="0"/>
            <a:r>
              <a:rPr lang="es-MX" sz="2400" b="1" i="0" u="none" strike="noStrike" baseline="30000" dirty="0">
                <a:solidFill>
                  <a:srgbClr val="23505E"/>
                </a:solidFill>
                <a:latin typeface="+mj-lt"/>
              </a:rPr>
              <a:t>La ruta más frecuente durante al año 2023 fue Apartadó – Medellín – Apartadó.</a:t>
            </a:r>
          </a:p>
        </p:txBody>
      </p:sp>
      <p:pic>
        <p:nvPicPr>
          <p:cNvPr id="4" name="Imagen 3">
            <a:extLst>
              <a:ext uri="{FF2B5EF4-FFF2-40B4-BE49-F238E27FC236}">
                <a16:creationId xmlns:a16="http://schemas.microsoft.com/office/drawing/2014/main" id="{4B860ADA-751C-6881-E8D0-3709860F98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70" y="2031906"/>
            <a:ext cx="7053072" cy="1325880"/>
          </a:xfrm>
          <a:prstGeom prst="rect">
            <a:avLst/>
          </a:prstGeom>
        </p:spPr>
      </p:pic>
      <p:sp>
        <p:nvSpPr>
          <p:cNvPr id="5" name="CuadroTexto 4">
            <a:extLst>
              <a:ext uri="{FF2B5EF4-FFF2-40B4-BE49-F238E27FC236}">
                <a16:creationId xmlns:a16="http://schemas.microsoft.com/office/drawing/2014/main" id="{E9D00908-B341-F7B2-663F-5B18795A27BE}"/>
              </a:ext>
            </a:extLst>
          </p:cNvPr>
          <p:cNvSpPr txBox="1"/>
          <p:nvPr/>
        </p:nvSpPr>
        <p:spPr>
          <a:xfrm>
            <a:off x="540330" y="3822683"/>
            <a:ext cx="3682668" cy="2390398"/>
          </a:xfrm>
          <a:prstGeom prst="rect">
            <a:avLst/>
          </a:prstGeom>
          <a:noFill/>
        </p:spPr>
        <p:txBody>
          <a:bodyPr vert="horz" wrap="square" rtlCol="0" anchor="t">
            <a:spAutoFit/>
          </a:bodyPr>
          <a:lstStyle/>
          <a:p>
            <a:pPr marR="0" rtl="0"/>
            <a:r>
              <a:rPr lang="es-MX" sz="3200" b="1" i="0" u="none" strike="noStrike" baseline="30000" dirty="0">
                <a:solidFill>
                  <a:srgbClr val="009B86"/>
                </a:solidFill>
                <a:latin typeface="+mj-lt"/>
              </a:rPr>
              <a:t>Acondicionamiento de Sedes:</a:t>
            </a:r>
          </a:p>
          <a:p>
            <a:pPr marR="0" algn="just" rtl="0"/>
            <a:r>
              <a:rPr lang="es-MX" sz="2400" b="0" i="0" u="none" strike="noStrike" baseline="30000" dirty="0">
                <a:solidFill>
                  <a:srgbClr val="23505E"/>
                </a:solidFill>
                <a:latin typeface="+mj-lt"/>
              </a:rPr>
              <a:t>Importantes mantenimientos preventivos son programados para preservar en óptimas condiciones y alargar la vida útil de la infraestructura y activos de Savia Salud EPS, como lo son la red contra incendios, la red de aires acondicionados, el mantenimiento del mobiliario, la planta eléctrica, entre otros.</a:t>
            </a:r>
            <a:endParaRPr lang="es-MX" sz="2400" b="1" i="0" u="none" strike="noStrike" baseline="30000" dirty="0">
              <a:solidFill>
                <a:srgbClr val="23505E"/>
              </a:solidFill>
              <a:latin typeface="+mj-lt"/>
            </a:endParaRPr>
          </a:p>
        </p:txBody>
      </p:sp>
      <p:pic>
        <p:nvPicPr>
          <p:cNvPr id="6" name="Imagen 5">
            <a:extLst>
              <a:ext uri="{FF2B5EF4-FFF2-40B4-BE49-F238E27FC236}">
                <a16:creationId xmlns:a16="http://schemas.microsoft.com/office/drawing/2014/main" id="{3DF87922-9137-061F-6DA9-437777E3A2D2}"/>
              </a:ext>
            </a:extLst>
          </p:cNvPr>
          <p:cNvPicPr>
            <a:picLocks noChangeAspect="1"/>
          </p:cNvPicPr>
          <p:nvPr/>
        </p:nvPicPr>
        <p:blipFill>
          <a:blip r:embed="rId3"/>
          <a:stretch>
            <a:fillRect/>
          </a:stretch>
        </p:blipFill>
        <p:spPr>
          <a:xfrm>
            <a:off x="4439022" y="3935424"/>
            <a:ext cx="6264696" cy="2203619"/>
          </a:xfrm>
          <a:prstGeom prst="rect">
            <a:avLst/>
          </a:prstGeom>
        </p:spPr>
      </p:pic>
      <p:cxnSp>
        <p:nvCxnSpPr>
          <p:cNvPr id="8" name="Conector recto 7">
            <a:extLst>
              <a:ext uri="{FF2B5EF4-FFF2-40B4-BE49-F238E27FC236}">
                <a16:creationId xmlns:a16="http://schemas.microsoft.com/office/drawing/2014/main" id="{CF35F9BF-EAA6-C1FB-E7F0-DE111D20AFEA}"/>
              </a:ext>
            </a:extLst>
          </p:cNvPr>
          <p:cNvCxnSpPr/>
          <p:nvPr/>
        </p:nvCxnSpPr>
        <p:spPr>
          <a:xfrm>
            <a:off x="540330" y="3573810"/>
            <a:ext cx="11109752" cy="0"/>
          </a:xfrm>
          <a:prstGeom prst="line">
            <a:avLst/>
          </a:prstGeom>
          <a:ln>
            <a:solidFill>
              <a:srgbClr val="009B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353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CD819D2-3982-A4C2-3D0F-679BADC6828E}"/>
              </a:ext>
            </a:extLst>
          </p:cNvPr>
          <p:cNvSpPr txBox="1"/>
          <p:nvPr/>
        </p:nvSpPr>
        <p:spPr>
          <a:xfrm>
            <a:off x="546788" y="1229156"/>
            <a:ext cx="11027484" cy="338554"/>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Durante el año 2023 se procesó el cargue de la información en el sistema de gestión documental de la siguiente manera:</a:t>
            </a:r>
          </a:p>
        </p:txBody>
      </p:sp>
      <p:sp>
        <p:nvSpPr>
          <p:cNvPr id="3" name="CuadroTexto 2">
            <a:extLst>
              <a:ext uri="{FF2B5EF4-FFF2-40B4-BE49-F238E27FC236}">
                <a16:creationId xmlns:a16="http://schemas.microsoft.com/office/drawing/2014/main" id="{2DD5893F-8B91-15A5-1436-C5EAA7EE2895}"/>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Gestión Documental: </a:t>
            </a:r>
          </a:p>
        </p:txBody>
      </p:sp>
      <p:pic>
        <p:nvPicPr>
          <p:cNvPr id="5" name="Imagen 4">
            <a:extLst>
              <a:ext uri="{FF2B5EF4-FFF2-40B4-BE49-F238E27FC236}">
                <a16:creationId xmlns:a16="http://schemas.microsoft.com/office/drawing/2014/main" id="{247102BE-C399-AB7D-8C8B-1EC636F8CA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2978" y="1567710"/>
            <a:ext cx="3024336" cy="2396332"/>
          </a:xfrm>
          <a:prstGeom prst="rect">
            <a:avLst/>
          </a:prstGeom>
        </p:spPr>
      </p:pic>
      <p:sp>
        <p:nvSpPr>
          <p:cNvPr id="6" name="CuadroTexto 5">
            <a:extLst>
              <a:ext uri="{FF2B5EF4-FFF2-40B4-BE49-F238E27FC236}">
                <a16:creationId xmlns:a16="http://schemas.microsoft.com/office/drawing/2014/main" id="{935DC300-11E8-A574-DF24-5C5F84CC54DE}"/>
              </a:ext>
            </a:extLst>
          </p:cNvPr>
          <p:cNvSpPr txBox="1"/>
          <p:nvPr/>
        </p:nvSpPr>
        <p:spPr>
          <a:xfrm>
            <a:off x="546788" y="4309783"/>
            <a:ext cx="11305256" cy="2308324"/>
          </a:xfrm>
          <a:prstGeom prst="rect">
            <a:avLst/>
          </a:prstGeom>
          <a:noFill/>
        </p:spPr>
        <p:txBody>
          <a:bodyPr vert="horz" wrap="square" rtlCol="0" anchor="t">
            <a:spAutoFit/>
          </a:bodyPr>
          <a:lstStyle/>
          <a:p>
            <a:pPr marR="0" algn="just" rtl="0"/>
            <a:r>
              <a:rPr lang="es-MX" sz="3200" b="1" i="0" u="none" strike="noStrike" baseline="30000" dirty="0">
                <a:solidFill>
                  <a:srgbClr val="009B86"/>
                </a:solidFill>
                <a:latin typeface="+mj-lt"/>
              </a:rPr>
              <a:t>Flujo de Trabajo Recepción y Radicación de Cuentas Médicas: </a:t>
            </a:r>
          </a:p>
          <a:p>
            <a:pPr marR="0" algn="just" rtl="0"/>
            <a:r>
              <a:rPr lang="es-MX" sz="2400" b="0" i="0" u="none" strike="noStrike" baseline="30000" dirty="0">
                <a:solidFill>
                  <a:srgbClr val="23505E"/>
                </a:solidFill>
                <a:latin typeface="+mj-lt"/>
              </a:rPr>
              <a:t>Se implementó prueba piloto en agosto de 2.022 con 18 IPS, y para el año 2023 se encuentran radicando aproximadamente 680 IPS con promedios mensuales de 5.750 facturas.</a:t>
            </a:r>
          </a:p>
          <a:p>
            <a:pPr marR="0" algn="just" rtl="0"/>
            <a:endParaRPr lang="es-MX" sz="3200" b="1" i="0" u="none" strike="noStrike" baseline="30000" dirty="0">
              <a:solidFill>
                <a:srgbClr val="009B86"/>
              </a:solidFill>
              <a:latin typeface="+mj-lt"/>
            </a:endParaRPr>
          </a:p>
          <a:p>
            <a:pPr marR="0" algn="just" rtl="0"/>
            <a:r>
              <a:rPr lang="es-MX" sz="3200" b="1" i="0" u="none" strike="noStrike" baseline="30000" dirty="0">
                <a:solidFill>
                  <a:srgbClr val="009B86"/>
                </a:solidFill>
                <a:latin typeface="+mj-lt"/>
              </a:rPr>
              <a:t>Bot de Radicación:</a:t>
            </a:r>
          </a:p>
          <a:p>
            <a:pPr marR="0" algn="just" rtl="0"/>
            <a:r>
              <a:rPr lang="es-MX" sz="2400" b="0" i="0" u="none" strike="noStrike" baseline="30000" dirty="0">
                <a:solidFill>
                  <a:srgbClr val="23505E"/>
                </a:solidFill>
                <a:latin typeface="+mj-lt"/>
              </a:rPr>
              <a:t>Con el fin de centralizar la información que llega a la EPS para el área de Gestión del Aseguramiento se implementó en el segundo semestre 2023 un Bot de radicación permitiendo el registro y respuesta a solicitudes de usuarios, entes de control y demás entidades desde el aplicativo.</a:t>
            </a:r>
          </a:p>
        </p:txBody>
      </p:sp>
    </p:spTree>
    <p:extLst>
      <p:ext uri="{BB962C8B-B14F-4D97-AF65-F5344CB8AC3E}">
        <p14:creationId xmlns:p14="http://schemas.microsoft.com/office/powerpoint/2010/main" val="383130321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17172D-FC08-82DA-2408-44E4DF9843C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4268" y="2152495"/>
            <a:ext cx="8952523" cy="4215001"/>
          </a:xfrm>
          <a:prstGeom prst="rect">
            <a:avLst/>
          </a:prstGeom>
        </p:spPr>
      </p:pic>
      <p:sp>
        <p:nvSpPr>
          <p:cNvPr id="2" name="CuadroTexto 1">
            <a:extLst>
              <a:ext uri="{FF2B5EF4-FFF2-40B4-BE49-F238E27FC236}">
                <a16:creationId xmlns:a16="http://schemas.microsoft.com/office/drawing/2014/main" id="{4E8B087A-C2B1-6C2F-C6D8-EB48F84D5FF1}"/>
              </a:ext>
            </a:extLst>
          </p:cNvPr>
          <p:cNvSpPr txBox="1"/>
          <p:nvPr/>
        </p:nvSpPr>
        <p:spPr>
          <a:xfrm>
            <a:off x="546788" y="1229156"/>
            <a:ext cx="11027484" cy="830997"/>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Desde gestión documental se atienden las solicitudes para el envío de las comunicaciones que se radican de manera masiva, solicitudes que son requeridas por las diferentes áreas de la entidad. </a:t>
            </a:r>
          </a:p>
          <a:p>
            <a:pPr marR="0" algn="just" rtl="0"/>
            <a:r>
              <a:rPr lang="es-MX" sz="2400" b="1" i="0" u="none" strike="noStrike" baseline="30000" dirty="0">
                <a:solidFill>
                  <a:srgbClr val="23505E"/>
                </a:solidFill>
                <a:latin typeface="+mj-lt"/>
              </a:rPr>
              <a:t>Para el año 2023 se enviaron 32.425 correos certificados como se muestra en la gráfica:</a:t>
            </a:r>
          </a:p>
        </p:txBody>
      </p:sp>
      <p:sp>
        <p:nvSpPr>
          <p:cNvPr id="3" name="CuadroTexto 2">
            <a:extLst>
              <a:ext uri="{FF2B5EF4-FFF2-40B4-BE49-F238E27FC236}">
                <a16:creationId xmlns:a16="http://schemas.microsoft.com/office/drawing/2014/main" id="{64545EB6-0D46-1C98-2D5A-8451A86F96D8}"/>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Correo Certificado:</a:t>
            </a:r>
          </a:p>
        </p:txBody>
      </p:sp>
    </p:spTree>
    <p:extLst>
      <p:ext uri="{BB962C8B-B14F-4D97-AF65-F5344CB8AC3E}">
        <p14:creationId xmlns:p14="http://schemas.microsoft.com/office/powerpoint/2010/main" val="310630252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06B7CD-691C-C081-395F-397F46EEA118}"/>
              </a:ext>
            </a:extLst>
          </p:cNvPr>
          <p:cNvSpPr txBox="1"/>
          <p:nvPr/>
        </p:nvSpPr>
        <p:spPr>
          <a:xfrm>
            <a:off x="540330" y="2709714"/>
            <a:ext cx="11109752" cy="2062103"/>
          </a:xfrm>
          <a:prstGeom prst="rect">
            <a:avLst/>
          </a:prstGeom>
          <a:noFill/>
        </p:spPr>
        <p:txBody>
          <a:bodyPr wrap="square">
            <a:spAutoFit/>
          </a:bodyPr>
          <a:lstStyle/>
          <a:p>
            <a:pPr marR="0" algn="just" rtl="0"/>
            <a:r>
              <a:rPr lang="es-MX" sz="4000" b="1" i="0" u="none" strike="noStrike" baseline="30000" dirty="0">
                <a:solidFill>
                  <a:srgbClr val="00A48D"/>
                </a:solidFill>
                <a:latin typeface="+mj-lt"/>
              </a:rPr>
              <a:t>Logros y Objetivos Cumplidos:</a:t>
            </a:r>
          </a:p>
          <a:p>
            <a:pPr marR="0" algn="just" rtl="0"/>
            <a:endParaRPr lang="es-MX" sz="2400" b="1" baseline="30000" dirty="0">
              <a:solidFill>
                <a:srgbClr val="00A48D"/>
              </a:solidFill>
              <a:latin typeface="+mj-lt"/>
            </a:endParaRPr>
          </a:p>
          <a:p>
            <a:pPr marL="342900" marR="0" indent="-342900" algn="just" rtl="0">
              <a:buFont typeface="Arial" panose="020B0604020202020204" pitchFamily="34" charset="0"/>
              <a:buChar char="•"/>
            </a:pPr>
            <a:r>
              <a:rPr lang="es-MX" sz="3200" i="0" u="none" strike="noStrike" baseline="30000" dirty="0">
                <a:solidFill>
                  <a:srgbClr val="23505E"/>
                </a:solidFill>
                <a:latin typeface="+mj-lt"/>
              </a:rPr>
              <a:t>Se ejecutó el inventario de activos fijos en todas las sedes de la EPS.</a:t>
            </a:r>
          </a:p>
          <a:p>
            <a:pPr marL="342900" marR="0" indent="-342900" algn="just" rtl="0">
              <a:buFont typeface="Arial" panose="020B0604020202020204" pitchFamily="34" charset="0"/>
              <a:buChar char="•"/>
            </a:pPr>
            <a:endParaRPr lang="es-MX" sz="32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3200" i="0" u="none" strike="noStrike" baseline="30000" dirty="0">
                <a:solidFill>
                  <a:srgbClr val="23505E"/>
                </a:solidFill>
                <a:latin typeface="+mj-lt"/>
              </a:rPr>
              <a:t>Se garantizó el uso y buen funcionamiento de las sedes por medio de adecuaciones de infraestructura, puestos de trabajo, entre otros.</a:t>
            </a:r>
          </a:p>
        </p:txBody>
      </p:sp>
    </p:spTree>
    <p:extLst>
      <p:ext uri="{BB962C8B-B14F-4D97-AF65-F5344CB8AC3E}">
        <p14:creationId xmlns:p14="http://schemas.microsoft.com/office/powerpoint/2010/main" val="42631961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Gestión Financiera</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01323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E92C9C-E3CB-7E75-D620-1E1D0E4AD549}"/>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Gastos no operacionales:</a:t>
            </a:r>
          </a:p>
        </p:txBody>
      </p:sp>
      <p:pic>
        <p:nvPicPr>
          <p:cNvPr id="5" name="Imagen 4">
            <a:extLst>
              <a:ext uri="{FF2B5EF4-FFF2-40B4-BE49-F238E27FC236}">
                <a16:creationId xmlns:a16="http://schemas.microsoft.com/office/drawing/2014/main" id="{B1C1C4CB-26C8-9C54-D6FC-C84AB1D432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0194" y="1503470"/>
            <a:ext cx="7050024" cy="4730496"/>
          </a:xfrm>
          <a:prstGeom prst="rect">
            <a:avLst/>
          </a:prstGeom>
        </p:spPr>
      </p:pic>
    </p:spTree>
    <p:extLst>
      <p:ext uri="{BB962C8B-B14F-4D97-AF65-F5344CB8AC3E}">
        <p14:creationId xmlns:p14="http://schemas.microsoft.com/office/powerpoint/2010/main" val="29192478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90AEBF9-3C39-C56F-52DD-92C49F8096C9}"/>
              </a:ext>
            </a:extLst>
          </p:cNvPr>
          <p:cNvSpPr txBox="1"/>
          <p:nvPr/>
        </p:nvSpPr>
        <p:spPr>
          <a:xfrm>
            <a:off x="1126655" y="598418"/>
            <a:ext cx="6098344" cy="584775"/>
          </a:xfrm>
          <a:prstGeom prst="rect">
            <a:avLst/>
          </a:prstGeom>
          <a:noFill/>
        </p:spPr>
        <p:txBody>
          <a:bodyPr wrap="square">
            <a:spAutoFit/>
          </a:bodyPr>
          <a:lstStyle/>
          <a:p>
            <a:r>
              <a:rPr lang="es-CO" sz="3200" b="1" kern="0" dirty="0">
                <a:solidFill>
                  <a:srgbClr val="18A08C"/>
                </a:solidFill>
                <a:latin typeface="Arial" panose="020B0604020202020204" pitchFamily="34" charset="0"/>
                <a:cs typeface="Arial" panose="020B0604020202020204" pitchFamily="34" charset="0"/>
                <a:sym typeface="Arial"/>
              </a:rPr>
              <a:t>Modelo de Atención en Salud</a:t>
            </a:r>
          </a:p>
        </p:txBody>
      </p:sp>
      <p:sp>
        <p:nvSpPr>
          <p:cNvPr id="3" name="CuadroTexto 2">
            <a:extLst>
              <a:ext uri="{FF2B5EF4-FFF2-40B4-BE49-F238E27FC236}">
                <a16:creationId xmlns:a16="http://schemas.microsoft.com/office/drawing/2014/main" id="{A9DD22CC-ADEC-21D6-094D-E2E06DDF5478}"/>
              </a:ext>
            </a:extLst>
          </p:cNvPr>
          <p:cNvSpPr txBox="1"/>
          <p:nvPr/>
        </p:nvSpPr>
        <p:spPr>
          <a:xfrm>
            <a:off x="1126655" y="1552592"/>
            <a:ext cx="9510250" cy="4724370"/>
          </a:xfrm>
          <a:prstGeom prst="rect">
            <a:avLst/>
          </a:prstGeom>
          <a:noFill/>
        </p:spPr>
        <p:txBody>
          <a:bodyPr wrap="square" rtlCol="0">
            <a:spAutoFit/>
          </a:bodyPr>
          <a:lstStyle/>
          <a:p>
            <a:pPr marR="0" algn="just" rtl="0"/>
            <a:r>
              <a:rPr lang="es-MX" sz="2000" b="1" i="0" u="none" strike="noStrike" baseline="30000" dirty="0">
                <a:solidFill>
                  <a:srgbClr val="23505E"/>
                </a:solidFill>
                <a:latin typeface="+mj-lt"/>
              </a:rPr>
              <a:t>Objetivo General: </a:t>
            </a:r>
            <a:r>
              <a:rPr lang="es-MX" sz="2000" b="0" i="0" u="none" strike="noStrike" baseline="30000" dirty="0">
                <a:solidFill>
                  <a:srgbClr val="23505E"/>
                </a:solidFill>
                <a:latin typeface="+mj-lt"/>
              </a:rPr>
              <a:t>Garantizar la atención en salud de los afiliados a Savia Salud EPS, con oportunidad, accesibilidad, integralidad y calidad en la atención, mediante la gestión eficiente del riesgo en salud, la integración de la red prestadora de servicios de salud y la implementación de modelos innovadores de contratación y gobernanza que logren contribuir a la salud de los afiliados y la sostenibilidad de Savia Salud EPS.</a:t>
            </a:r>
          </a:p>
          <a:p>
            <a:pPr marR="0" algn="just" rtl="0"/>
            <a:endParaRPr lang="es-ES_tradnl" sz="2000" b="1" i="0" u="none" strike="noStrike" baseline="30000" dirty="0">
              <a:solidFill>
                <a:srgbClr val="23505E"/>
              </a:solidFill>
              <a:latin typeface="+mj-lt"/>
            </a:endParaRPr>
          </a:p>
          <a:p>
            <a:pPr marR="0" algn="just" rtl="0"/>
            <a:r>
              <a:rPr lang="es-ES_tradnl" sz="2000" b="1" i="0" u="none" strike="noStrike" baseline="30000" dirty="0">
                <a:solidFill>
                  <a:srgbClr val="23505E"/>
                </a:solidFill>
                <a:latin typeface="+mj-lt"/>
              </a:rPr>
              <a:t>Objetivos Específicos: </a:t>
            </a: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Mejorar las condiciones de salud de los afiliados a Savia Salud EPS, mediante la gestión eficiente en territorios que permita la intervención del riesgo primario, técnico, financiero y estratégico en beneficio de los afiliados y sus familias.</a:t>
            </a:r>
            <a:endParaRPr lang="es-ES_tradnl" sz="2000" b="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Contribuir a la salud de los afiliados y la sostenibilidad de Savia Salud EPS mediante la implementación de un modelo de atención apoyado en gestores de riesgo que faciliten la atención integral de la población priorizada.</a:t>
            </a: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Diseñar e implementar las rutas integrales de atención priorizadas que incluyen la valoración integral de la salud, educación para la salud, detección temprana, protección específica, diagnóstico, tratamiento, rehabilitación y paliación, con la participación de equipos multidisciplinarios en salud en los diferentes niveles de atención.</a:t>
            </a: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Contribuir a la protección de la salud de los afiliados y la sostenibilidad de Savia Salud EPS optimizando la gestión clínica del prestador primario a través del uso de la telesalud y la telemedicina, atención domiciliaria, mejorando la oportunidad en la consulta externa.</a:t>
            </a: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Contribuir a la protección de la salud de los afiliados y la sostenibilidad de Savia Salud EPS mediante el desarrollo de mecanismos de agregación de demanda y de contratación, que incentiven la atención integral de los afiliados y la eficiencia en el uso de los recursos del SGSSS administrados por Savia Salud EPS.</a:t>
            </a:r>
          </a:p>
          <a:p>
            <a:pPr marL="342900" marR="0" indent="-342900" algn="just" rtl="0">
              <a:buFont typeface="Arial" panose="020B0604020202020204" pitchFamily="34" charset="0"/>
              <a:buChar char="•"/>
            </a:pPr>
            <a:r>
              <a:rPr lang="es-MX" sz="2000" b="0" i="0" u="none" strike="noStrike" baseline="30000" dirty="0">
                <a:solidFill>
                  <a:srgbClr val="23505E"/>
                </a:solidFill>
                <a:latin typeface="+mj-lt"/>
              </a:rPr>
              <a:t>Mejorar la contratación de mediante el establecimiento de mecanismos de pago por resultados y el establecimiento de incentivos por el cumplimiento de metas de salud.</a:t>
            </a:r>
          </a:p>
          <a:p>
            <a:endParaRPr lang="es-MX" dirty="0"/>
          </a:p>
        </p:txBody>
      </p:sp>
    </p:spTree>
    <p:extLst>
      <p:ext uri="{BB962C8B-B14F-4D97-AF65-F5344CB8AC3E}">
        <p14:creationId xmlns:p14="http://schemas.microsoft.com/office/powerpoint/2010/main" val="330532314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1AE858D-7DBC-03FE-DEBA-DAC1E685C060}"/>
              </a:ext>
            </a:extLst>
          </p:cNvPr>
          <p:cNvSpPr txBox="1"/>
          <p:nvPr/>
        </p:nvSpPr>
        <p:spPr>
          <a:xfrm>
            <a:off x="546788" y="1413570"/>
            <a:ext cx="11027484" cy="1569660"/>
          </a:xfrm>
          <a:prstGeom prst="rect">
            <a:avLst/>
          </a:prstGeom>
          <a:noFill/>
        </p:spPr>
        <p:txBody>
          <a:bodyPr vert="horz" wrap="square" rtlCol="0" anchor="t">
            <a:spAutoFit/>
          </a:bodyPr>
          <a:lstStyle/>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Incrementamos el porcentaje de coincidencia en un 6,84% de los saldos reportados en Circular 030 pasando del 54,2% en el año 2022 a 61,04% en el año 2023.</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Se recibieron por parte de los prestadores 2.520 solicitudes de conciliación de cartera.</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En el año 2023 se realizaron más de 60 mil pagos a prestadores, empleados, DIAN y otros administrativos.</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Se realizaron 2.031 cruces de cartera lo que permitió aclarar saldos pendientes por subsanar con la red prestadora en sus carteras</a:t>
            </a:r>
            <a:endParaRPr lang="es-MX" sz="2400" b="1"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F0EB58C5-DA8C-E595-42A6-A8C6A389FD8A}"/>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Tesorería y Cartera</a:t>
            </a:r>
          </a:p>
        </p:txBody>
      </p:sp>
      <p:sp>
        <p:nvSpPr>
          <p:cNvPr id="4" name="CuadroTexto 3">
            <a:extLst>
              <a:ext uri="{FF2B5EF4-FFF2-40B4-BE49-F238E27FC236}">
                <a16:creationId xmlns:a16="http://schemas.microsoft.com/office/drawing/2014/main" id="{1038354C-AFE3-F533-7CB7-BCD7B85C6F55}"/>
              </a:ext>
            </a:extLst>
          </p:cNvPr>
          <p:cNvSpPr txBox="1"/>
          <p:nvPr/>
        </p:nvSpPr>
        <p:spPr>
          <a:xfrm>
            <a:off x="546788" y="4077866"/>
            <a:ext cx="11381066" cy="1815882"/>
          </a:xfrm>
          <a:prstGeom prst="rect">
            <a:avLst/>
          </a:prstGeom>
          <a:noFill/>
        </p:spPr>
        <p:txBody>
          <a:bodyPr vert="horz" wrap="square" rtlCol="0" anchor="t">
            <a:spAutoFit/>
          </a:bodyPr>
          <a:lstStyle/>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En el mes de julio 2023 se reciben recursos de presupuestos máximos por valor de $19.828.326.718 correspondiente al ajuste definitivo del año 2021, se realiza recuperación de recursos embargados por más de 15 mil millones de pesos.</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Se impactaron 244 prestadores que presentaban cartera pendiente de pago por menores cuantías.</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Adicional al giro directo se logró impactar a la red prestadora con más de $15.500 millones de pesos proveniente de recursos recuperados.</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El porcentaje de giro directo Régimen Subsidiado distribuido directamente a las Instituciones Prestadoras de Servicios de Salud – IPS alcanzó un promedio del 85,99%, lo que indica la voluntad de la EPS de sobrepasar la meta obligatoria por normativa del 80%.</a:t>
            </a:r>
            <a:endParaRPr lang="es-MX" sz="2400" b="1" i="0" u="none" strike="noStrike" baseline="30000" dirty="0">
              <a:solidFill>
                <a:srgbClr val="23505E"/>
              </a:solidFill>
              <a:latin typeface="+mj-lt"/>
            </a:endParaRPr>
          </a:p>
        </p:txBody>
      </p:sp>
      <p:sp>
        <p:nvSpPr>
          <p:cNvPr id="5" name="CuadroTexto 4">
            <a:extLst>
              <a:ext uri="{FF2B5EF4-FFF2-40B4-BE49-F238E27FC236}">
                <a16:creationId xmlns:a16="http://schemas.microsoft.com/office/drawing/2014/main" id="{810D080E-9E66-0B2C-3276-32B310142F78}"/>
              </a:ext>
            </a:extLst>
          </p:cNvPr>
          <p:cNvSpPr txBox="1"/>
          <p:nvPr/>
        </p:nvSpPr>
        <p:spPr>
          <a:xfrm>
            <a:off x="838622" y="3383587"/>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Logros y Objetivos Cumplidos:</a:t>
            </a:r>
          </a:p>
        </p:txBody>
      </p:sp>
    </p:spTree>
    <p:extLst>
      <p:ext uri="{BB962C8B-B14F-4D97-AF65-F5344CB8AC3E}">
        <p14:creationId xmlns:p14="http://schemas.microsoft.com/office/powerpoint/2010/main" val="17377349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932125"/>
            <a:ext cx="7848872" cy="923330"/>
          </a:xfrm>
          <a:prstGeom prst="rect">
            <a:avLst/>
          </a:prstGeom>
          <a:noFill/>
        </p:spPr>
        <p:txBody>
          <a:bodyPr wrap="square" rtlCol="0">
            <a:spAutoFit/>
          </a:bodyPr>
          <a:lstStyle/>
          <a:p>
            <a:r>
              <a:rPr lang="es-MX" sz="5400" b="1" dirty="0">
                <a:solidFill>
                  <a:srgbClr val="009B86"/>
                </a:solidFill>
                <a:latin typeface="+mj-lt"/>
              </a:rPr>
              <a:t>Atención al Usuario </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30165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4C5131-7000-1090-E6CF-279C6843A38E}"/>
              </a:ext>
            </a:extLst>
          </p:cNvPr>
          <p:cNvSpPr txBox="1"/>
          <p:nvPr/>
        </p:nvSpPr>
        <p:spPr>
          <a:xfrm>
            <a:off x="546788" y="1413570"/>
            <a:ext cx="11027484" cy="2308324"/>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Para el año 2023 el resultado obtenido a partir del desarrollo de la encuesta de satisfacción de Savia Salud EPS a los usuarios del departamento de Antioquia se logró identificar lo siguiente:</a:t>
            </a:r>
          </a:p>
          <a:p>
            <a:pPr marL="342900" marR="0" indent="-342900" algn="just" rtl="0">
              <a:buFont typeface="Arial" panose="020B0604020202020204" pitchFamily="34" charset="0"/>
              <a:buChar char="•"/>
            </a:pPr>
            <a:r>
              <a:rPr lang="es-MX" sz="2400" baseline="30000" dirty="0">
                <a:solidFill>
                  <a:srgbClr val="23505E"/>
                </a:solidFill>
                <a:latin typeface="+mj-lt"/>
              </a:rPr>
              <a:t>Se cumple con el 91,28% del indicador de satisfacción global de los usuarios de Savia Salud EPS, teniendo como meta un 90%.</a:t>
            </a:r>
          </a:p>
          <a:p>
            <a:pPr marL="342900" marR="0" indent="-342900" algn="just" rtl="0">
              <a:buFont typeface="Arial" panose="020B0604020202020204" pitchFamily="34" charset="0"/>
              <a:buChar char="•"/>
            </a:pPr>
            <a:r>
              <a:rPr lang="es-MX" sz="2400" baseline="30000" dirty="0">
                <a:solidFill>
                  <a:srgbClr val="23505E"/>
                </a:solidFill>
                <a:latin typeface="+mj-lt"/>
              </a:rPr>
              <a:t>Se tiene una proporción del 89,93% de usuarios que recomendarían a familiares y amigos afiliarse a Savia Salud EPS.</a:t>
            </a:r>
          </a:p>
          <a:p>
            <a:pPr marL="342900" marR="0" indent="-342900" algn="just" rtl="0">
              <a:buFont typeface="Arial" panose="020B0604020202020204" pitchFamily="34" charset="0"/>
              <a:buChar char="•"/>
            </a:pPr>
            <a:r>
              <a:rPr lang="es-MX" sz="2400" baseline="30000" dirty="0">
                <a:solidFill>
                  <a:srgbClr val="23505E"/>
                </a:solidFill>
                <a:latin typeface="+mj-lt"/>
              </a:rPr>
              <a:t>Niveles de satisfacción relacionado a los diferentes servicios evaluados del 82.8% para la clasificación entre buena y excelente.</a:t>
            </a:r>
          </a:p>
          <a:p>
            <a:pPr marL="342900" marR="0" indent="-342900" algn="just" rtl="0">
              <a:buFont typeface="Arial" panose="020B0604020202020204" pitchFamily="34" charset="0"/>
              <a:buChar char="•"/>
            </a:pPr>
            <a:r>
              <a:rPr lang="es-MX" sz="2400" baseline="30000" dirty="0">
                <a:solidFill>
                  <a:srgbClr val="23505E"/>
                </a:solidFill>
                <a:latin typeface="+mj-lt"/>
              </a:rPr>
              <a:t>Reporte del 57,24% de las calificaciones en el servicio de consulta externa, como principal servicio de atención de la población encuestada.</a:t>
            </a:r>
          </a:p>
          <a:p>
            <a:pPr marR="0" algn="just" rtl="0"/>
            <a:endParaRPr lang="es-MX" sz="2400" baseline="30000" dirty="0">
              <a:solidFill>
                <a:srgbClr val="23505E"/>
              </a:solidFill>
              <a:latin typeface="+mj-lt"/>
            </a:endParaRPr>
          </a:p>
          <a:p>
            <a:pPr marR="0" algn="just" rtl="0"/>
            <a:endParaRPr lang="es-MX" sz="2400" b="1"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AF8AA8CA-813A-1484-4A63-6483CF66E98C}"/>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Satisfacción al Usuario:</a:t>
            </a:r>
          </a:p>
        </p:txBody>
      </p:sp>
      <p:pic>
        <p:nvPicPr>
          <p:cNvPr id="5" name="Imagen 4">
            <a:extLst>
              <a:ext uri="{FF2B5EF4-FFF2-40B4-BE49-F238E27FC236}">
                <a16:creationId xmlns:a16="http://schemas.microsoft.com/office/drawing/2014/main" id="{886AB0CA-BC8E-F1BF-3D7D-AD6930F344E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68550" y="3213770"/>
            <a:ext cx="8653311" cy="2853274"/>
          </a:xfrm>
          <a:prstGeom prst="rect">
            <a:avLst/>
          </a:prstGeom>
        </p:spPr>
      </p:pic>
    </p:spTree>
    <p:extLst>
      <p:ext uri="{BB962C8B-B14F-4D97-AF65-F5344CB8AC3E}">
        <p14:creationId xmlns:p14="http://schemas.microsoft.com/office/powerpoint/2010/main" val="23628743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3F160FC-B1FC-FF17-1BAB-F205172B237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04567" y="1297089"/>
            <a:ext cx="8781278" cy="4265409"/>
          </a:xfrm>
          <a:prstGeom prst="rect">
            <a:avLst/>
          </a:prstGeom>
        </p:spPr>
      </p:pic>
    </p:spTree>
    <p:extLst>
      <p:ext uri="{BB962C8B-B14F-4D97-AF65-F5344CB8AC3E}">
        <p14:creationId xmlns:p14="http://schemas.microsoft.com/office/powerpoint/2010/main" val="295236140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DF10E1B-0A7A-38B2-3C3C-53567E96E6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18742" y="774833"/>
            <a:ext cx="8352928" cy="5309921"/>
          </a:xfrm>
          <a:prstGeom prst="rect">
            <a:avLst/>
          </a:prstGeom>
        </p:spPr>
      </p:pic>
    </p:spTree>
    <p:extLst>
      <p:ext uri="{BB962C8B-B14F-4D97-AF65-F5344CB8AC3E}">
        <p14:creationId xmlns:p14="http://schemas.microsoft.com/office/powerpoint/2010/main" val="32231149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9F8A7C-F0E3-ADAE-C19C-19FAC3DDA33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5206" y="1187778"/>
            <a:ext cx="6127463" cy="5338360"/>
          </a:xfrm>
          <a:prstGeom prst="rect">
            <a:avLst/>
          </a:prstGeom>
        </p:spPr>
      </p:pic>
      <p:sp>
        <p:nvSpPr>
          <p:cNvPr id="4" name="CuadroTexto 3">
            <a:extLst>
              <a:ext uri="{FF2B5EF4-FFF2-40B4-BE49-F238E27FC236}">
                <a16:creationId xmlns:a16="http://schemas.microsoft.com/office/drawing/2014/main" id="{97A24CC0-6BBC-EE36-B392-F29FF7B19AD0}"/>
              </a:ext>
            </a:extLst>
          </p:cNvPr>
          <p:cNvSpPr txBox="1"/>
          <p:nvPr/>
        </p:nvSpPr>
        <p:spPr>
          <a:xfrm>
            <a:off x="937615" y="2441568"/>
            <a:ext cx="4248472" cy="3539430"/>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Solicitud de autorizaciones y demora en la prestación de servicios (Otorrinolaringología, Oftalmología, Ayudas Diagnosticas, Resonancias, Ecografías Y Electromiografías, Ortopedia y Traumatología).</a:t>
            </a:r>
          </a:p>
          <a:p>
            <a:pPr marR="0" algn="just" rtl="0"/>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Falta de oportunidad en la entrega de medicamentos PBS.</a:t>
            </a:r>
          </a:p>
          <a:p>
            <a:pPr marR="0" algn="just" rtl="0"/>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Inoportunidad de acceso a programas especiales y entrega de insumos médicos (pañales, alimento suplementario).</a:t>
            </a:r>
          </a:p>
          <a:p>
            <a:pPr marR="0" algn="just" rtl="0"/>
            <a:endParaRPr lang="es-MX" sz="2400" baseline="30000" dirty="0">
              <a:solidFill>
                <a:srgbClr val="23505E"/>
              </a:solidFill>
              <a:latin typeface="+mj-lt"/>
            </a:endParaRPr>
          </a:p>
          <a:p>
            <a:pPr marR="0" algn="just" rtl="0"/>
            <a:endParaRPr lang="es-MX" sz="2400" b="1" i="0" u="none" strike="noStrike" baseline="30000" dirty="0">
              <a:solidFill>
                <a:srgbClr val="23505E"/>
              </a:solidFill>
              <a:latin typeface="+mj-lt"/>
            </a:endParaRPr>
          </a:p>
        </p:txBody>
      </p:sp>
      <p:sp>
        <p:nvSpPr>
          <p:cNvPr id="5" name="CuadroTexto 4">
            <a:extLst>
              <a:ext uri="{FF2B5EF4-FFF2-40B4-BE49-F238E27FC236}">
                <a16:creationId xmlns:a16="http://schemas.microsoft.com/office/drawing/2014/main" id="{5F400E98-B26F-50CB-CB39-2C2968522F5D}"/>
              </a:ext>
            </a:extLst>
          </p:cNvPr>
          <p:cNvSpPr txBox="1"/>
          <p:nvPr/>
        </p:nvSpPr>
        <p:spPr>
          <a:xfrm>
            <a:off x="937615" y="2037244"/>
            <a:ext cx="4032448"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Principales Motivos de PQRD:</a:t>
            </a:r>
          </a:p>
        </p:txBody>
      </p:sp>
      <p:sp>
        <p:nvSpPr>
          <p:cNvPr id="8" name="CuadroTexto 7">
            <a:extLst>
              <a:ext uri="{FF2B5EF4-FFF2-40B4-BE49-F238E27FC236}">
                <a16:creationId xmlns:a16="http://schemas.microsoft.com/office/drawing/2014/main" id="{72316C0E-91C4-A346-85CD-1EC34612B1B8}"/>
              </a:ext>
            </a:extLst>
          </p:cNvPr>
          <p:cNvSpPr txBox="1"/>
          <p:nvPr/>
        </p:nvSpPr>
        <p:spPr>
          <a:xfrm>
            <a:off x="6599262" y="1059182"/>
            <a:ext cx="4032448"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Tasa de PQRD por Subregión:</a:t>
            </a:r>
          </a:p>
        </p:txBody>
      </p:sp>
    </p:spTree>
    <p:extLst>
      <p:ext uri="{BB962C8B-B14F-4D97-AF65-F5344CB8AC3E}">
        <p14:creationId xmlns:p14="http://schemas.microsoft.com/office/powerpoint/2010/main" val="37133698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F0DFD8-A3CD-02B6-DDA0-7FC80B24CF92}"/>
              </a:ext>
            </a:extLst>
          </p:cNvPr>
          <p:cNvSpPr txBox="1"/>
          <p:nvPr/>
        </p:nvSpPr>
        <p:spPr>
          <a:xfrm>
            <a:off x="546788" y="1311079"/>
            <a:ext cx="11027484"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Savia Salud EPS realizó capacitaciones al Sistema Integrado de Atención al Usuario - SIAU, colaboradores, asociaciones de usuarios y afiliados.</a:t>
            </a:r>
            <a:endParaRPr lang="es-MX" sz="2400" b="1"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E016339F-26B7-6264-8199-E66DCE986E5F}"/>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Participación Social en Salud:</a:t>
            </a:r>
          </a:p>
        </p:txBody>
      </p:sp>
      <p:sp>
        <p:nvSpPr>
          <p:cNvPr id="4" name="CuadroTexto 3">
            <a:extLst>
              <a:ext uri="{FF2B5EF4-FFF2-40B4-BE49-F238E27FC236}">
                <a16:creationId xmlns:a16="http://schemas.microsoft.com/office/drawing/2014/main" id="{98F4CF7B-ED14-6AF1-9CF9-520C18AB862F}"/>
              </a:ext>
            </a:extLst>
          </p:cNvPr>
          <p:cNvSpPr txBox="1"/>
          <p:nvPr/>
        </p:nvSpPr>
        <p:spPr>
          <a:xfrm>
            <a:off x="514240" y="1917626"/>
            <a:ext cx="529293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Asociación de Usuarios:</a:t>
            </a:r>
          </a:p>
        </p:txBody>
      </p:sp>
      <p:pic>
        <p:nvPicPr>
          <p:cNvPr id="6" name="Imagen 5">
            <a:extLst>
              <a:ext uri="{FF2B5EF4-FFF2-40B4-BE49-F238E27FC236}">
                <a16:creationId xmlns:a16="http://schemas.microsoft.com/office/drawing/2014/main" id="{5B777782-878D-F43C-43B8-A6832DAC41B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6788" y="2277666"/>
            <a:ext cx="6155591" cy="4130341"/>
          </a:xfrm>
          <a:prstGeom prst="rect">
            <a:avLst/>
          </a:prstGeom>
        </p:spPr>
      </p:pic>
      <p:sp>
        <p:nvSpPr>
          <p:cNvPr id="7" name="CuadroTexto 6">
            <a:extLst>
              <a:ext uri="{FF2B5EF4-FFF2-40B4-BE49-F238E27FC236}">
                <a16:creationId xmlns:a16="http://schemas.microsoft.com/office/drawing/2014/main" id="{6A122340-6842-67D6-D1BE-7F595B9C0B48}"/>
              </a:ext>
            </a:extLst>
          </p:cNvPr>
          <p:cNvSpPr txBox="1"/>
          <p:nvPr/>
        </p:nvSpPr>
        <p:spPr>
          <a:xfrm>
            <a:off x="6959302" y="3311784"/>
            <a:ext cx="4392488" cy="2062103"/>
          </a:xfrm>
          <a:prstGeom prst="rect">
            <a:avLst/>
          </a:prstGeom>
          <a:noFill/>
        </p:spPr>
        <p:txBody>
          <a:bodyPr vert="horz" wrap="square" rtlCol="0" anchor="t">
            <a:spAutoFit/>
          </a:bodyPr>
          <a:lstStyle/>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Se promovió la conformación de las asociaciones de usuario en los municipios donde la EPS Savia Salud tiene presencia, terminando el año 2023 con 83 asociaciones de usuarios conformadas incluyendo la departamental, para un total de 346 afiliados ejerciendo activamente su derecho a la participación.</a:t>
            </a:r>
            <a:endParaRPr lang="es-MX" sz="2400" b="1" i="0" u="none" strike="noStrike" baseline="30000" dirty="0">
              <a:solidFill>
                <a:srgbClr val="23505E"/>
              </a:solidFill>
              <a:latin typeface="+mj-lt"/>
            </a:endParaRPr>
          </a:p>
        </p:txBody>
      </p:sp>
    </p:spTree>
    <p:extLst>
      <p:ext uri="{BB962C8B-B14F-4D97-AF65-F5344CB8AC3E}">
        <p14:creationId xmlns:p14="http://schemas.microsoft.com/office/powerpoint/2010/main" val="294978036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476B921-61B1-E9C3-88EE-8E69AFC83525}"/>
              </a:ext>
            </a:extLst>
          </p:cNvPr>
          <p:cNvSpPr txBox="1"/>
          <p:nvPr/>
        </p:nvSpPr>
        <p:spPr>
          <a:xfrm>
            <a:off x="540330" y="1557586"/>
            <a:ext cx="11109752" cy="4154984"/>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Logros y Objetivos Cumplidos:</a:t>
            </a:r>
          </a:p>
          <a:p>
            <a:pPr marR="0" algn="just" rtl="0"/>
            <a:endParaRPr lang="es-MX" sz="2400" b="1" baseline="30000" dirty="0">
              <a:solidFill>
                <a:srgbClr val="00A48D"/>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Creación de un equipo exclusivo para gestión y validación de las PQRD, logrando pasar del 60% al 100% de PQRD gestionadas el mismo día de su radicación.</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Cierre con solución de fondo del 98% de las PQRD clasificadas como riesgo vital para el año 2023.</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Acompañamiento y articulación con el top 10 de los prestadores con mayor número de PQRD, logrando el cierre del 90% de los casos ingresados durante el mismo mes.</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Gestión de PQRD de las IPS directamente por el aplicativo misional, módulo de atención al usuario.</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Articulación con el Sistema de Información y Atención al Usuario (SIAU) de los hospitales, secretarias de salud de los municipios, gestores de los puntos de atención de la EPS y representantes de las asociaciones de usuarios con el fin de promover el debido proceso frente a los tramites con la EPS, y prevenir la radicación de PQRD. Durante el año 2023 se han visitado 30 de 45 municipios priorizados.</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Apoyo en las jornadas de participación social organizadas por la Superintendencia Nacional de Salud, logrando responder de manera inmediata las diferentes solicitudes de los usuarios, impactando en la radicación de quejas ante dicho ente de control.</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Implementación de tablero de control que permite hacer seguimiento a las PQRD en el aplicativo de la EPS provenientes de los canales internos y la Superintendencia Nacional de Salud.</a:t>
            </a:r>
          </a:p>
        </p:txBody>
      </p:sp>
    </p:spTree>
    <p:extLst>
      <p:ext uri="{BB962C8B-B14F-4D97-AF65-F5344CB8AC3E}">
        <p14:creationId xmlns:p14="http://schemas.microsoft.com/office/powerpoint/2010/main" val="17584265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516627"/>
            <a:ext cx="7848872" cy="1754326"/>
          </a:xfrm>
          <a:prstGeom prst="rect">
            <a:avLst/>
          </a:prstGeom>
          <a:noFill/>
        </p:spPr>
        <p:txBody>
          <a:bodyPr wrap="square" rtlCol="0">
            <a:spAutoFit/>
          </a:bodyPr>
          <a:lstStyle/>
          <a:p>
            <a:r>
              <a:rPr lang="es-MX" sz="5400" b="1" dirty="0">
                <a:solidFill>
                  <a:srgbClr val="009B86"/>
                </a:solidFill>
                <a:latin typeface="+mj-lt"/>
              </a:rPr>
              <a:t>Gestión de Tecnología e Información</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30040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56473D-827E-EEC2-FFC3-E31E118F6CDD}"/>
              </a:ext>
            </a:extLst>
          </p:cNvPr>
          <p:cNvSpPr txBox="1"/>
          <p:nvPr/>
        </p:nvSpPr>
        <p:spPr>
          <a:xfrm>
            <a:off x="581464" y="2205658"/>
            <a:ext cx="11027484" cy="3416320"/>
          </a:xfrm>
          <a:prstGeom prst="rect">
            <a:avLst/>
          </a:prstGeom>
          <a:noFill/>
        </p:spPr>
        <p:txBody>
          <a:bodyPr vert="horz" wrap="square" rtlCol="0" anchor="t">
            <a:spAutoFit/>
          </a:bodyPr>
          <a:lstStyle/>
          <a:p>
            <a:pPr marR="0" algn="just" rtl="0"/>
            <a:r>
              <a:rPr lang="es-MX" sz="3600" b="1" i="0" u="none" strike="noStrike" baseline="30000" dirty="0">
                <a:solidFill>
                  <a:srgbClr val="23505E"/>
                </a:solidFill>
                <a:latin typeface="+mj-lt"/>
              </a:rPr>
              <a:t>Conexiones:</a:t>
            </a:r>
            <a:r>
              <a:rPr lang="es-MX" sz="3600" b="0" i="0" u="none" strike="noStrike" baseline="30000" dirty="0">
                <a:solidFill>
                  <a:srgbClr val="23505E"/>
                </a:solidFill>
                <a:latin typeface="+mj-lt"/>
              </a:rPr>
              <a:t> Sistema misional operativo de Savia Salud EPS</a:t>
            </a:r>
          </a:p>
          <a:p>
            <a:pPr marR="0" algn="just" rtl="0"/>
            <a:endParaRPr lang="es-MX" sz="3600" b="0" i="0" u="none" strike="noStrike" baseline="30000" dirty="0">
              <a:solidFill>
                <a:srgbClr val="23505E"/>
              </a:solidFill>
              <a:latin typeface="+mj-lt"/>
            </a:endParaRPr>
          </a:p>
          <a:p>
            <a:pPr marR="0" algn="just" rtl="0"/>
            <a:r>
              <a:rPr lang="es-MX" sz="3600" b="1" i="0" u="none" strike="noStrike" baseline="30000" dirty="0">
                <a:solidFill>
                  <a:srgbClr val="23505E"/>
                </a:solidFill>
                <a:latin typeface="+mj-lt"/>
              </a:rPr>
              <a:t>SAP: </a:t>
            </a:r>
            <a:r>
              <a:rPr lang="es-MX" sz="3600" b="0" i="0" u="none" strike="noStrike" baseline="30000" dirty="0">
                <a:solidFill>
                  <a:srgbClr val="23505E"/>
                </a:solidFill>
                <a:latin typeface="+mj-lt"/>
              </a:rPr>
              <a:t>Sistema de información financiero</a:t>
            </a:r>
          </a:p>
          <a:p>
            <a:pPr marR="0" algn="just" rtl="0"/>
            <a:endParaRPr lang="es-MX" sz="3600" b="0" i="0" u="none" strike="noStrike" baseline="30000" dirty="0">
              <a:solidFill>
                <a:srgbClr val="23505E"/>
              </a:solidFill>
              <a:latin typeface="+mj-lt"/>
            </a:endParaRPr>
          </a:p>
          <a:p>
            <a:pPr marR="0" algn="just" rtl="0"/>
            <a:r>
              <a:rPr lang="es-MX" sz="3600" b="1" i="0" u="none" strike="noStrike" baseline="30000" dirty="0" err="1">
                <a:solidFill>
                  <a:srgbClr val="23505E"/>
                </a:solidFill>
                <a:latin typeface="+mj-lt"/>
              </a:rPr>
              <a:t>InterSavia</a:t>
            </a:r>
            <a:r>
              <a:rPr lang="es-MX" sz="3600" b="1" i="0" u="none" strike="noStrike" baseline="30000" dirty="0">
                <a:solidFill>
                  <a:srgbClr val="23505E"/>
                </a:solidFill>
                <a:latin typeface="+mj-lt"/>
              </a:rPr>
              <a:t>: </a:t>
            </a:r>
            <a:r>
              <a:rPr lang="es-MX" sz="3600" b="0" i="0" u="none" strike="noStrike" baseline="30000" dirty="0">
                <a:solidFill>
                  <a:srgbClr val="23505E"/>
                </a:solidFill>
                <a:latin typeface="+mj-lt"/>
              </a:rPr>
              <a:t>Sistema central de interoperabilidad </a:t>
            </a:r>
          </a:p>
          <a:p>
            <a:pPr marR="0" algn="just" rtl="0"/>
            <a:endParaRPr lang="es-MX" sz="3600" b="0" i="0" u="none" strike="noStrike" baseline="30000" dirty="0">
              <a:solidFill>
                <a:srgbClr val="23505E"/>
              </a:solidFill>
              <a:latin typeface="+mj-lt"/>
            </a:endParaRPr>
          </a:p>
          <a:p>
            <a:pPr marR="0" algn="just" rtl="0"/>
            <a:r>
              <a:rPr lang="es-MX" sz="3600" b="1" i="0" u="none" strike="noStrike" baseline="30000" dirty="0" err="1">
                <a:solidFill>
                  <a:srgbClr val="23505E"/>
                </a:solidFill>
                <a:latin typeface="+mj-lt"/>
              </a:rPr>
              <a:t>IntraSavia</a:t>
            </a:r>
            <a:r>
              <a:rPr lang="es-MX" sz="3600" b="1" i="0" u="none" strike="noStrike" baseline="30000" dirty="0">
                <a:solidFill>
                  <a:srgbClr val="23505E"/>
                </a:solidFill>
                <a:latin typeface="+mj-lt"/>
              </a:rPr>
              <a:t>: </a:t>
            </a:r>
            <a:r>
              <a:rPr lang="es-MX" sz="3600" b="0" i="0" u="none" strike="noStrike" baseline="30000" dirty="0">
                <a:solidFill>
                  <a:srgbClr val="23505E"/>
                </a:solidFill>
                <a:latin typeface="+mj-lt"/>
              </a:rPr>
              <a:t>Sistema integral de apoyo interno</a:t>
            </a:r>
          </a:p>
          <a:p>
            <a:pPr marR="0" algn="just" rtl="0"/>
            <a:endParaRPr lang="es-MX" sz="3600" b="1" i="0" u="none" strike="noStrike" baseline="30000" dirty="0">
              <a:solidFill>
                <a:srgbClr val="23505E"/>
              </a:solidFill>
              <a:latin typeface="+mj-lt"/>
            </a:endParaRPr>
          </a:p>
          <a:p>
            <a:pPr marR="0" algn="just" rtl="0"/>
            <a:r>
              <a:rPr lang="es-MX" sz="3600" b="1" i="0" u="none" strike="noStrike" baseline="30000" dirty="0">
                <a:solidFill>
                  <a:srgbClr val="23505E"/>
                </a:solidFill>
                <a:latin typeface="+mj-lt"/>
              </a:rPr>
              <a:t>Savia (Joomla!): </a:t>
            </a:r>
            <a:r>
              <a:rPr lang="es-MX" sz="3600" b="0" i="0" u="none" strike="noStrike" baseline="30000" dirty="0">
                <a:solidFill>
                  <a:srgbClr val="23505E"/>
                </a:solidFill>
                <a:latin typeface="+mj-lt"/>
              </a:rPr>
              <a:t>Página Web</a:t>
            </a:r>
            <a:endParaRPr lang="es-MX" sz="3600" b="1"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DD3C8F20-6026-7554-ED07-D6D205D41928}"/>
              </a:ext>
            </a:extLst>
          </p:cNvPr>
          <p:cNvSpPr txBox="1"/>
          <p:nvPr/>
        </p:nvSpPr>
        <p:spPr>
          <a:xfrm>
            <a:off x="1126654" y="690720"/>
            <a:ext cx="8856984" cy="913070"/>
          </a:xfrm>
          <a:prstGeom prst="rect">
            <a:avLst/>
          </a:prstGeom>
          <a:noFill/>
        </p:spPr>
        <p:txBody>
          <a:bodyPr wrap="square">
            <a:spAutoFit/>
          </a:bodyPr>
          <a:lstStyle/>
          <a:p>
            <a:pPr marR="0" algn="just" rtl="0"/>
            <a:r>
              <a:rPr lang="es-MX" sz="4000" b="1" i="0" u="none" strike="noStrike" baseline="30000" dirty="0">
                <a:solidFill>
                  <a:srgbClr val="00A48D"/>
                </a:solidFill>
                <a:latin typeface="+mj-lt"/>
              </a:rPr>
              <a:t>Soporte y Mantenimiento de los Sistemas</a:t>
            </a:r>
          </a:p>
          <a:p>
            <a:pPr marR="0" algn="just" rtl="0"/>
            <a:r>
              <a:rPr lang="es-MX" sz="4000" b="1" i="0" u="none" strike="noStrike" baseline="30000" dirty="0">
                <a:solidFill>
                  <a:srgbClr val="00A48D"/>
                </a:solidFill>
                <a:latin typeface="+mj-lt"/>
              </a:rPr>
              <a:t>de Información Internos</a:t>
            </a:r>
            <a:r>
              <a:rPr lang="es-MX" sz="3600" b="1" i="0" u="none" strike="noStrike" baseline="30000" dirty="0">
                <a:solidFill>
                  <a:srgbClr val="00A48D"/>
                </a:solidFill>
                <a:latin typeface="+mj-lt"/>
              </a:rPr>
              <a:t>:</a:t>
            </a:r>
          </a:p>
        </p:txBody>
      </p:sp>
    </p:spTree>
    <p:extLst>
      <p:ext uri="{BB962C8B-B14F-4D97-AF65-F5344CB8AC3E}">
        <p14:creationId xmlns:p14="http://schemas.microsoft.com/office/powerpoint/2010/main" val="36498972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0F8B005-5CC7-80DB-92E3-FB784F698D8D}"/>
              </a:ext>
            </a:extLst>
          </p:cNvPr>
          <p:cNvSpPr txBox="1"/>
          <p:nvPr/>
        </p:nvSpPr>
        <p:spPr>
          <a:xfrm>
            <a:off x="1054646" y="477466"/>
            <a:ext cx="6912768" cy="2308324"/>
          </a:xfrm>
          <a:prstGeom prst="rect">
            <a:avLst/>
          </a:prstGeom>
          <a:noFill/>
        </p:spPr>
        <p:txBody>
          <a:bodyPr wrap="square">
            <a:spAutoFit/>
          </a:bodyPr>
          <a:lstStyle/>
          <a:p>
            <a:r>
              <a:rPr lang="es-MX" sz="2400" b="1" spc="-20" dirty="0">
                <a:solidFill>
                  <a:srgbClr val="009B86"/>
                </a:solidFill>
                <a:latin typeface="Arial" panose="020B0604020202020204" pitchFamily="34" charset="0"/>
                <a:cs typeface="Arial" panose="020B0604020202020204" pitchFamily="34" charset="0"/>
              </a:rPr>
              <a:t>Fundamento</a:t>
            </a:r>
            <a:r>
              <a:rPr lang="es-MX" sz="2400" b="1" spc="130" dirty="0">
                <a:solidFill>
                  <a:srgbClr val="009B86"/>
                </a:solidFill>
                <a:latin typeface="Arial" panose="020B0604020202020204" pitchFamily="34" charset="0"/>
                <a:cs typeface="Arial" panose="020B0604020202020204" pitchFamily="34" charset="0"/>
              </a:rPr>
              <a:t>s</a:t>
            </a:r>
            <a:r>
              <a:rPr lang="es-MX" sz="2400" b="1" spc="-370" dirty="0">
                <a:solidFill>
                  <a:srgbClr val="009B86"/>
                </a:solidFill>
                <a:latin typeface="Arial" panose="020B0604020202020204" pitchFamily="34" charset="0"/>
                <a:cs typeface="Arial" panose="020B0604020202020204" pitchFamily="34" charset="0"/>
              </a:rPr>
              <a:t> </a:t>
            </a:r>
            <a:r>
              <a:rPr lang="es-MX" sz="2400" b="1" spc="10" dirty="0">
                <a:solidFill>
                  <a:srgbClr val="009B86"/>
                </a:solidFill>
                <a:latin typeface="Arial" panose="020B0604020202020204" pitchFamily="34" charset="0"/>
                <a:cs typeface="Arial" panose="020B0604020202020204" pitchFamily="34" charset="0"/>
              </a:rPr>
              <a:t>de</a:t>
            </a:r>
            <a:r>
              <a:rPr lang="es-MX" sz="2400" b="1" spc="80" dirty="0">
                <a:solidFill>
                  <a:srgbClr val="009B86"/>
                </a:solidFill>
                <a:latin typeface="Arial" panose="020B0604020202020204" pitchFamily="34" charset="0"/>
                <a:cs typeface="Arial" panose="020B0604020202020204" pitchFamily="34" charset="0"/>
              </a:rPr>
              <a:t>l</a:t>
            </a:r>
            <a:r>
              <a:rPr lang="es-MX" sz="2400" b="1" spc="-370" dirty="0">
                <a:solidFill>
                  <a:srgbClr val="009B86"/>
                </a:solidFill>
                <a:latin typeface="Arial" panose="020B0604020202020204" pitchFamily="34" charset="0"/>
                <a:cs typeface="Arial" panose="020B0604020202020204" pitchFamily="34" charset="0"/>
              </a:rPr>
              <a:t> </a:t>
            </a:r>
            <a:r>
              <a:rPr lang="es-MX" sz="2400" b="1" dirty="0">
                <a:solidFill>
                  <a:srgbClr val="009B86"/>
                </a:solidFill>
                <a:latin typeface="Arial" panose="020B0604020202020204" pitchFamily="34" charset="0"/>
                <a:cs typeface="Arial" panose="020B0604020202020204" pitchFamily="34" charset="0"/>
              </a:rPr>
              <a:t>model</a:t>
            </a:r>
            <a:r>
              <a:rPr lang="es-MX" sz="2400" b="1" spc="160" dirty="0">
                <a:solidFill>
                  <a:srgbClr val="009B86"/>
                </a:solidFill>
                <a:latin typeface="Arial" panose="020B0604020202020204" pitchFamily="34" charset="0"/>
                <a:cs typeface="Arial" panose="020B0604020202020204" pitchFamily="34" charset="0"/>
              </a:rPr>
              <a:t>o</a:t>
            </a:r>
            <a:r>
              <a:rPr lang="es-MX" sz="2400" b="1" spc="-370" dirty="0">
                <a:solidFill>
                  <a:srgbClr val="009B86"/>
                </a:solidFill>
                <a:latin typeface="Arial" panose="020B0604020202020204" pitchFamily="34" charset="0"/>
                <a:cs typeface="Arial" panose="020B0604020202020204" pitchFamily="34" charset="0"/>
              </a:rPr>
              <a:t> </a:t>
            </a:r>
            <a:r>
              <a:rPr lang="es-MX" sz="2400" b="1" spc="-10" dirty="0">
                <a:solidFill>
                  <a:srgbClr val="009B86"/>
                </a:solidFill>
                <a:latin typeface="Arial" panose="020B0604020202020204" pitchFamily="34" charset="0"/>
                <a:cs typeface="Arial" panose="020B0604020202020204" pitchFamily="34" charset="0"/>
              </a:rPr>
              <a:t>d</a:t>
            </a:r>
            <a:r>
              <a:rPr lang="es-MX" sz="2400" b="1" spc="135" dirty="0">
                <a:solidFill>
                  <a:srgbClr val="009B86"/>
                </a:solidFill>
                <a:latin typeface="Arial" panose="020B0604020202020204" pitchFamily="34" charset="0"/>
                <a:cs typeface="Arial" panose="020B0604020202020204" pitchFamily="34" charset="0"/>
              </a:rPr>
              <a:t>e</a:t>
            </a:r>
            <a:r>
              <a:rPr lang="es-MX" sz="2400" b="1" spc="-370" dirty="0">
                <a:solidFill>
                  <a:srgbClr val="009B86"/>
                </a:solidFill>
                <a:latin typeface="Arial" panose="020B0604020202020204" pitchFamily="34" charset="0"/>
                <a:cs typeface="Arial" panose="020B0604020202020204" pitchFamily="34" charset="0"/>
              </a:rPr>
              <a:t> </a:t>
            </a:r>
            <a:r>
              <a:rPr lang="es-MX" sz="2400" b="1" spc="5" dirty="0">
                <a:solidFill>
                  <a:srgbClr val="009B86"/>
                </a:solidFill>
                <a:latin typeface="Arial" panose="020B0604020202020204" pitchFamily="34" charset="0"/>
                <a:cs typeface="Arial" panose="020B0604020202020204" pitchFamily="34" charset="0"/>
              </a:rPr>
              <a:t>atención</a:t>
            </a:r>
          </a:p>
          <a:p>
            <a:endParaRPr lang="es-MX" sz="2000" b="1" spc="-5" dirty="0">
              <a:solidFill>
                <a:srgbClr val="00A48D"/>
              </a:solidFill>
              <a:latin typeface="Arial" panose="020B0604020202020204" pitchFamily="34" charset="0"/>
              <a:cs typeface="Arial" panose="020B0604020202020204" pitchFamily="34" charset="0"/>
            </a:endParaRPr>
          </a:p>
          <a:p>
            <a:r>
              <a:rPr lang="es-MX" sz="2000" b="1" spc="-5" dirty="0">
                <a:solidFill>
                  <a:srgbClr val="00A48D"/>
                </a:solidFill>
                <a:latin typeface="Arial" panose="020B0604020202020204" pitchFamily="34" charset="0"/>
                <a:cs typeface="Arial" panose="020B0604020202020204" pitchFamily="34" charset="0"/>
              </a:rPr>
              <a:t>S</a:t>
            </a:r>
            <a:r>
              <a:rPr lang="es-MX" sz="2000" spc="-5" dirty="0">
                <a:solidFill>
                  <a:srgbClr val="23505E"/>
                </a:solidFill>
                <a:latin typeface="Arial" panose="020B0604020202020204" pitchFamily="34" charset="0"/>
                <a:cs typeface="Arial" panose="020B0604020202020204" pitchFamily="34" charset="0"/>
              </a:rPr>
              <a:t>alud</a:t>
            </a:r>
          </a:p>
          <a:p>
            <a:r>
              <a:rPr lang="es-MX" sz="2000" b="1" spc="-5" dirty="0">
                <a:solidFill>
                  <a:srgbClr val="00A48D"/>
                </a:solidFill>
                <a:latin typeface="Arial" panose="020B0604020202020204" pitchFamily="34" charset="0"/>
                <a:cs typeface="Arial" panose="020B0604020202020204" pitchFamily="34" charset="0"/>
              </a:rPr>
              <a:t>A</a:t>
            </a:r>
            <a:r>
              <a:rPr lang="es-MX" sz="2000" spc="-5" dirty="0">
                <a:solidFill>
                  <a:srgbClr val="23505E"/>
                </a:solidFill>
                <a:latin typeface="Arial" panose="020B0604020202020204" pitchFamily="34" charset="0"/>
                <a:cs typeface="Arial" panose="020B0604020202020204" pitchFamily="34" charset="0"/>
              </a:rPr>
              <a:t>cceso</a:t>
            </a:r>
          </a:p>
          <a:p>
            <a:r>
              <a:rPr lang="es-MX" sz="2000" b="1" spc="-5" dirty="0">
                <a:solidFill>
                  <a:srgbClr val="00A48D"/>
                </a:solidFill>
                <a:latin typeface="Arial" panose="020B0604020202020204" pitchFamily="34" charset="0"/>
                <a:cs typeface="Arial" panose="020B0604020202020204" pitchFamily="34" charset="0"/>
              </a:rPr>
              <a:t>V</a:t>
            </a:r>
            <a:r>
              <a:rPr lang="es-MX" sz="2000" spc="-5" dirty="0">
                <a:solidFill>
                  <a:srgbClr val="23505E"/>
                </a:solidFill>
                <a:latin typeface="Arial" panose="020B0604020202020204" pitchFamily="34" charset="0"/>
                <a:cs typeface="Arial" panose="020B0604020202020204" pitchFamily="34" charset="0"/>
              </a:rPr>
              <a:t>alor</a:t>
            </a:r>
          </a:p>
          <a:p>
            <a:r>
              <a:rPr lang="es-MX" sz="2000" b="1" spc="-5" dirty="0">
                <a:solidFill>
                  <a:srgbClr val="00A48D"/>
                </a:solidFill>
                <a:latin typeface="Arial" panose="020B0604020202020204" pitchFamily="34" charset="0"/>
                <a:cs typeface="Arial" panose="020B0604020202020204" pitchFamily="34" charset="0"/>
              </a:rPr>
              <a:t>I</a:t>
            </a:r>
            <a:r>
              <a:rPr lang="es-MX" sz="2000" spc="-5" dirty="0">
                <a:solidFill>
                  <a:srgbClr val="23505E"/>
                </a:solidFill>
                <a:latin typeface="Arial" panose="020B0604020202020204" pitchFamily="34" charset="0"/>
                <a:cs typeface="Arial" panose="020B0604020202020204" pitchFamily="34" charset="0"/>
              </a:rPr>
              <a:t>ntercultural </a:t>
            </a:r>
            <a:r>
              <a:rPr lang="es-MX" sz="2000" spc="-819" dirty="0">
                <a:solidFill>
                  <a:srgbClr val="23505E"/>
                </a:solidFill>
                <a:latin typeface="Arial" panose="020B0604020202020204" pitchFamily="34" charset="0"/>
                <a:cs typeface="Arial" panose="020B0604020202020204" pitchFamily="34" charset="0"/>
              </a:rPr>
              <a:t> </a:t>
            </a:r>
          </a:p>
          <a:p>
            <a:r>
              <a:rPr lang="es-MX" sz="2000" b="1" spc="5" dirty="0">
                <a:solidFill>
                  <a:srgbClr val="00A48D"/>
                </a:solidFill>
                <a:latin typeface="Arial" panose="020B0604020202020204" pitchFamily="34" charset="0"/>
                <a:cs typeface="Arial" panose="020B0604020202020204" pitchFamily="34" charset="0"/>
              </a:rPr>
              <a:t>A</a:t>
            </a:r>
            <a:r>
              <a:rPr lang="es-MX" sz="2000" spc="5" dirty="0">
                <a:solidFill>
                  <a:srgbClr val="23505E"/>
                </a:solidFill>
                <a:latin typeface="Arial" panose="020B0604020202020204" pitchFamily="34" charset="0"/>
                <a:cs typeface="Arial" panose="020B0604020202020204" pitchFamily="34" charset="0"/>
              </a:rPr>
              <a:t>rticulación</a:t>
            </a:r>
          </a:p>
        </p:txBody>
      </p:sp>
      <p:sp>
        <p:nvSpPr>
          <p:cNvPr id="6" name="CuadroTexto 5">
            <a:extLst>
              <a:ext uri="{FF2B5EF4-FFF2-40B4-BE49-F238E27FC236}">
                <a16:creationId xmlns:a16="http://schemas.microsoft.com/office/drawing/2014/main" id="{9B1D8EE3-AD17-577A-6214-C7D98B8C64E3}"/>
              </a:ext>
            </a:extLst>
          </p:cNvPr>
          <p:cNvSpPr txBox="1"/>
          <p:nvPr/>
        </p:nvSpPr>
        <p:spPr>
          <a:xfrm>
            <a:off x="478581" y="2925738"/>
            <a:ext cx="11233248" cy="3767698"/>
          </a:xfrm>
          <a:prstGeom prst="rect">
            <a:avLst/>
          </a:prstGeom>
          <a:noFill/>
        </p:spPr>
        <p:txBody>
          <a:bodyPr wrap="square">
            <a:spAutoFit/>
          </a:bodyPr>
          <a:lstStyle/>
          <a:p>
            <a:pPr marR="0" algn="just" rtl="0"/>
            <a:r>
              <a:rPr lang="es-MX" sz="1800" b="1" i="0" u="none" strike="noStrike" baseline="30000" dirty="0">
                <a:solidFill>
                  <a:srgbClr val="009B86"/>
                </a:solidFill>
                <a:latin typeface="+mj-lt"/>
              </a:rPr>
              <a:t>Salud: </a:t>
            </a:r>
            <a:r>
              <a:rPr lang="es-MX" sz="1800" b="0" i="0" u="none" strike="noStrike" baseline="30000" dirty="0">
                <a:solidFill>
                  <a:srgbClr val="23505E"/>
                </a:solidFill>
                <a:latin typeface="+mj-lt"/>
              </a:rPr>
              <a:t>el objetivo superior del modelo es la promoción de la calidad de vida de los habitantes del departamento de Antioquia como expresión de la reducción sostenida de la mortalidad evitable, de las enfermedades prevalentes de la población afiliada y la rápida recuperación de las capacidades individuales de las personas que requieran atención en salud para que se reintegren plenamente a la vida económica y social.</a:t>
            </a:r>
          </a:p>
          <a:p>
            <a:pPr marR="0" algn="just" rtl="0"/>
            <a:endParaRPr lang="es-ES_tradnl" sz="1800" b="0" i="0" u="none" strike="noStrike" baseline="30000" dirty="0">
              <a:solidFill>
                <a:srgbClr val="23505E"/>
              </a:solidFill>
              <a:latin typeface="+mj-lt"/>
            </a:endParaRPr>
          </a:p>
          <a:p>
            <a:pPr marR="0" algn="just" rtl="0"/>
            <a:r>
              <a:rPr lang="es-MX" sz="1800" b="1" i="0" u="none" strike="noStrike" baseline="30000" dirty="0">
                <a:solidFill>
                  <a:srgbClr val="009B86"/>
                </a:solidFill>
                <a:latin typeface="+mj-lt"/>
              </a:rPr>
              <a:t>Acceso:</a:t>
            </a:r>
            <a:r>
              <a:rPr lang="es-MX" sz="1800" b="0" i="0" u="none" strike="noStrike" baseline="30000" dirty="0">
                <a:solidFill>
                  <a:srgbClr val="23505E"/>
                </a:solidFill>
                <a:latin typeface="+mj-lt"/>
              </a:rPr>
              <a:t> el curso de acción previsto por el modelo pretender eliminar las barreras económicas, geográficas, sociales, culturales, de oferta de servicios, que obstaculizan la realización del derecho a la salud de los afiliados a la EPS, especialmente de aquellos que gozan de especial protección del Estado como los niños, niñas, adolescentes, comunidades afro e indígenas, víctimas del conflicto armado entre otros.</a:t>
            </a:r>
          </a:p>
          <a:p>
            <a:pPr marR="0" algn="just" rtl="0"/>
            <a:endParaRPr lang="es-MX" sz="1800" b="0" i="0" u="none" strike="noStrike" baseline="30000" dirty="0">
              <a:solidFill>
                <a:srgbClr val="23505E"/>
              </a:solidFill>
              <a:latin typeface="+mj-lt"/>
            </a:endParaRPr>
          </a:p>
          <a:p>
            <a:pPr marR="0" algn="just" rtl="0"/>
            <a:r>
              <a:rPr lang="es-MX" sz="1800" b="1" i="0" u="none" strike="noStrike" baseline="30000" dirty="0">
                <a:solidFill>
                  <a:srgbClr val="009B86"/>
                </a:solidFill>
                <a:latin typeface="+mj-lt"/>
              </a:rPr>
              <a:t>Valor: </a:t>
            </a:r>
            <a:r>
              <a:rPr lang="es-MX" sz="1800" b="0" i="0" u="none" strike="noStrike" baseline="30000" dirty="0">
                <a:solidFill>
                  <a:srgbClr val="23505E"/>
                </a:solidFill>
                <a:latin typeface="+mj-lt"/>
              </a:rPr>
              <a:t>o alineación y coordinación de los niveles de atención (básica y complementaria) a lo largo del ciclo de atención de tipos específicos de pacientes o de grupos de riesgo priorizados. Por ciclo de atención entendemos el proceso que involucra las etapas de una condición médica desde su abordaje inicial hasta su resolución y que involucra diferentes escenarios de atención, disciplinas del conocimiento, tecnologías y factores de producción.</a:t>
            </a:r>
          </a:p>
          <a:p>
            <a:pPr marR="0" algn="just" rtl="0"/>
            <a:endParaRPr lang="es-ES_tradnl" sz="1800" b="0" i="0" u="none" strike="noStrike" baseline="30000" dirty="0">
              <a:solidFill>
                <a:srgbClr val="23505E"/>
              </a:solidFill>
              <a:latin typeface="+mj-lt"/>
            </a:endParaRPr>
          </a:p>
          <a:p>
            <a:pPr marR="0" algn="just" rtl="0"/>
            <a:r>
              <a:rPr lang="es-MX" sz="1800" b="1" i="0" u="none" strike="noStrike" baseline="30000" dirty="0">
                <a:solidFill>
                  <a:srgbClr val="009B86"/>
                </a:solidFill>
                <a:latin typeface="+mj-lt"/>
              </a:rPr>
              <a:t>Interculturalidad:</a:t>
            </a:r>
            <a:r>
              <a:rPr lang="es-MX" sz="1800" b="0" i="0" u="none" strike="noStrike" baseline="30000" dirty="0">
                <a:solidFill>
                  <a:srgbClr val="23505E"/>
                </a:solidFill>
                <a:latin typeface="+mj-lt"/>
              </a:rPr>
              <a:t> Promueve la paridad de trato entre los diferentes grupos culturales; entendiendo la diversidad que se puede generar durante la prestación, para captar las necesidades y expectativas de cada uno, que permiten avanzar hacia la garantía plena del derecho a la salud y su realización en condiciones de calidad técnica e interpersonal.</a:t>
            </a:r>
          </a:p>
          <a:p>
            <a:pPr marR="0" algn="just" rtl="0"/>
            <a:endParaRPr lang="es-ES_tradnl" sz="1800" b="1" i="0" u="none" strike="noStrike" baseline="30000" dirty="0">
              <a:solidFill>
                <a:srgbClr val="009B86"/>
              </a:solidFill>
              <a:latin typeface="+mj-lt"/>
            </a:endParaRPr>
          </a:p>
          <a:p>
            <a:pPr marR="0" algn="just" rtl="0"/>
            <a:r>
              <a:rPr lang="es-MX" sz="1800" b="1" i="0" u="none" strike="noStrike" baseline="30000" dirty="0">
                <a:solidFill>
                  <a:srgbClr val="009B86"/>
                </a:solidFill>
                <a:latin typeface="+mj-lt"/>
              </a:rPr>
              <a:t>Articulación: </a:t>
            </a:r>
            <a:r>
              <a:rPr lang="es-MX" sz="1800" b="0" i="0" u="none" strike="noStrike" baseline="30000" dirty="0">
                <a:solidFill>
                  <a:srgbClr val="23505E"/>
                </a:solidFill>
                <a:latin typeface="+mj-lt"/>
              </a:rPr>
              <a:t>es la organización intencionada de las actividades de atención a los afiliados definidas por el PBS entre dos o más actores (incluido el paciente) involucrados para facilitar la prestación de servicios de salud en condiciones de calidad técnica e interpersonal. La atención articulada implica la agrupación de las IPS en redes integradas. Se gestiona mediante el intercambio de información entre los actores que intervienen en los diferentes aspectos de la atención.</a:t>
            </a:r>
          </a:p>
          <a:p>
            <a:pPr marR="0" algn="just" rtl="0"/>
            <a:endParaRPr lang="es-ES_tradnl" sz="1800" b="0" i="0" u="none" strike="noStrike" baseline="30000" dirty="0">
              <a:solidFill>
                <a:srgbClr val="23505E"/>
              </a:solidFill>
              <a:latin typeface="+mj-lt"/>
            </a:endParaRPr>
          </a:p>
          <a:p>
            <a:pPr marL="12698" marR="5080" algn="just">
              <a:lnSpc>
                <a:spcPts val="1300"/>
              </a:lnSpc>
            </a:pPr>
            <a:endParaRPr lang="es-MX" sz="1400" spc="-5" dirty="0">
              <a:latin typeface="Arial MT"/>
              <a:cs typeface="Arial" panose="020B0604020202020204" pitchFamily="34" charset="0"/>
            </a:endParaRPr>
          </a:p>
        </p:txBody>
      </p:sp>
    </p:spTree>
    <p:extLst>
      <p:ext uri="{BB962C8B-B14F-4D97-AF65-F5344CB8AC3E}">
        <p14:creationId xmlns:p14="http://schemas.microsoft.com/office/powerpoint/2010/main" val="5641613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6C801B-E605-308B-F524-0506B23F3D88}"/>
              </a:ext>
            </a:extLst>
          </p:cNvPr>
          <p:cNvSpPr txBox="1"/>
          <p:nvPr/>
        </p:nvSpPr>
        <p:spPr>
          <a:xfrm>
            <a:off x="546788" y="1311079"/>
            <a:ext cx="11027484" cy="1569660"/>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Sprint (seguimiento a las actividades en tiempos breves) trabajados: 8 Sprint (del Sprint 12 al Sprint 19) </a:t>
            </a:r>
          </a:p>
          <a:p>
            <a:pPr marR="0" algn="just" rtl="0"/>
            <a:r>
              <a:rPr lang="es-MX" sz="2400" b="0" i="0" u="none" strike="noStrike" baseline="30000" dirty="0">
                <a:solidFill>
                  <a:srgbClr val="23505E"/>
                </a:solidFill>
                <a:latin typeface="+mj-lt"/>
              </a:rPr>
              <a:t>Requerimientos de usuario trabajados: 314</a:t>
            </a:r>
          </a:p>
          <a:p>
            <a:pPr marR="0" algn="just" rtl="0"/>
            <a:r>
              <a:rPr lang="es-MX" sz="2400" b="0" i="0" u="none" strike="noStrike" baseline="30000" dirty="0">
                <a:solidFill>
                  <a:srgbClr val="23505E"/>
                </a:solidFill>
                <a:latin typeface="+mj-lt"/>
              </a:rPr>
              <a:t>Módulos intervenidos: 15</a:t>
            </a:r>
          </a:p>
          <a:p>
            <a:pPr marR="0" algn="just" rtl="0"/>
            <a:endParaRPr lang="es-MX" sz="2400" baseline="30000" dirty="0">
              <a:solidFill>
                <a:srgbClr val="23505E"/>
              </a:solidFill>
              <a:latin typeface="+mj-lt"/>
            </a:endParaRPr>
          </a:p>
          <a:p>
            <a:pPr marR="0" algn="just" rtl="0"/>
            <a:r>
              <a:rPr lang="es-MX" sz="2400" b="1" i="0" u="none" strike="noStrike" baseline="30000" dirty="0">
                <a:solidFill>
                  <a:srgbClr val="23505E"/>
                </a:solidFill>
                <a:latin typeface="+mj-lt"/>
              </a:rPr>
              <a:t>Distribución en Porcentaje de Requerimientos por Módulos:</a:t>
            </a:r>
          </a:p>
          <a:p>
            <a:pPr marR="0" algn="just" rtl="0"/>
            <a:endParaRPr lang="es-MX" sz="2400" b="0" i="0" u="none" strike="noStrike" baseline="30000" dirty="0">
              <a:solidFill>
                <a:srgbClr val="23505E"/>
              </a:solidFill>
              <a:latin typeface="+mj-lt"/>
            </a:endParaRPr>
          </a:p>
        </p:txBody>
      </p:sp>
      <p:sp>
        <p:nvSpPr>
          <p:cNvPr id="5" name="CuadroTexto 4">
            <a:extLst>
              <a:ext uri="{FF2B5EF4-FFF2-40B4-BE49-F238E27FC236}">
                <a16:creationId xmlns:a16="http://schemas.microsoft.com/office/drawing/2014/main" id="{D077CAC0-8A2F-3C96-2624-0F4F78C41793}"/>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Desarrollos en el Sistema Misional Conexiones:</a:t>
            </a:r>
          </a:p>
        </p:txBody>
      </p:sp>
      <p:pic>
        <p:nvPicPr>
          <p:cNvPr id="7" name="Imagen 6">
            <a:extLst>
              <a:ext uri="{FF2B5EF4-FFF2-40B4-BE49-F238E27FC236}">
                <a16:creationId xmlns:a16="http://schemas.microsoft.com/office/drawing/2014/main" id="{7E54062B-9116-F217-1070-9DB3C40256D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4413" y="1917626"/>
            <a:ext cx="8341586" cy="4725938"/>
          </a:xfrm>
          <a:prstGeom prst="rect">
            <a:avLst/>
          </a:prstGeom>
        </p:spPr>
      </p:pic>
    </p:spTree>
    <p:extLst>
      <p:ext uri="{BB962C8B-B14F-4D97-AF65-F5344CB8AC3E}">
        <p14:creationId xmlns:p14="http://schemas.microsoft.com/office/powerpoint/2010/main" val="184296647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F19E9F4-1E17-ACF9-025B-012A6D97B5BB}"/>
              </a:ext>
            </a:extLst>
          </p:cNvPr>
          <p:cNvSpPr txBox="1"/>
          <p:nvPr/>
        </p:nvSpPr>
        <p:spPr>
          <a:xfrm>
            <a:off x="581464" y="1462501"/>
            <a:ext cx="11027484" cy="4770537"/>
          </a:xfrm>
          <a:prstGeom prst="rect">
            <a:avLst/>
          </a:prstGeom>
          <a:noFill/>
        </p:spPr>
        <p:txBody>
          <a:bodyPr vert="horz" wrap="square" rtlCol="0" anchor="t">
            <a:spAutoFit/>
          </a:bodyPr>
          <a:lstStyle/>
          <a:p>
            <a:pPr marR="0" algn="just" rtl="0"/>
            <a:r>
              <a:rPr lang="es-MX" sz="2400" b="1" i="0" u="none" strike="noStrike" baseline="30000" dirty="0">
                <a:solidFill>
                  <a:srgbClr val="23505E"/>
                </a:solidFill>
                <a:latin typeface="+mj-lt"/>
              </a:rPr>
              <a:t>Para el 2023 se realizó el despliegue en producción de los siguientes cinco (5) proyectos asociados a Conexiones:</a:t>
            </a:r>
          </a:p>
          <a:p>
            <a:pPr marR="0" algn="just" rtl="0"/>
            <a:endParaRPr lang="es-MX" sz="2400" b="0" i="0" u="none" strike="noStrike" baseline="30000" dirty="0">
              <a:solidFill>
                <a:srgbClr val="23505E"/>
              </a:solidFill>
              <a:latin typeface="+mj-lt"/>
            </a:endParaRPr>
          </a:p>
          <a:p>
            <a:pPr marR="0" algn="just" rtl="0"/>
            <a:r>
              <a:rPr lang="es-MX" sz="2400" b="1" i="0" u="none" strike="noStrike" baseline="30000" dirty="0">
                <a:solidFill>
                  <a:srgbClr val="23505E"/>
                </a:solidFill>
                <a:latin typeface="+mj-lt"/>
              </a:rPr>
              <a:t>Gestión Judicial: </a:t>
            </a:r>
            <a:r>
              <a:rPr lang="es-MX" sz="2400" b="0" i="0" u="none" strike="noStrike" baseline="30000" dirty="0">
                <a:solidFill>
                  <a:srgbClr val="23505E"/>
                </a:solidFill>
                <a:latin typeface="+mj-lt"/>
              </a:rPr>
              <a:t>Módulo que permite la gestión de los procesos judiciales (demandas) de la EPS.</a:t>
            </a:r>
          </a:p>
          <a:p>
            <a:pPr marR="0" algn="just" rtl="0"/>
            <a:endParaRPr lang="es-MX" sz="2400" b="0" i="0" u="none" strike="noStrike" baseline="30000" dirty="0">
              <a:solidFill>
                <a:srgbClr val="23505E"/>
              </a:solidFill>
              <a:latin typeface="+mj-lt"/>
            </a:endParaRPr>
          </a:p>
          <a:p>
            <a:pPr marR="0" algn="just" rtl="0"/>
            <a:r>
              <a:rPr lang="es-MX" sz="2400" b="1" i="0" u="none" strike="noStrike" baseline="30000" dirty="0">
                <a:solidFill>
                  <a:srgbClr val="23505E"/>
                </a:solidFill>
                <a:latin typeface="+mj-lt"/>
              </a:rPr>
              <a:t>Gestión de Atención: </a:t>
            </a:r>
            <a:r>
              <a:rPr lang="es-MX" sz="2400" b="0" i="0" u="none" strike="noStrike" baseline="30000" dirty="0">
                <a:solidFill>
                  <a:srgbClr val="23505E"/>
                </a:solidFill>
                <a:latin typeface="+mj-lt"/>
              </a:rPr>
              <a:t>Módulo que permite el seguimiento de la atención a los usuarios en las salas de atención al público de la EPS, en aras de lograr una mejor experiencia durante su proceso de atención, mediante el control y seguimiento de las atenciones ofrecidas y la calificación de los servicios recibidos. (Sedes, Turnos, Atención)</a:t>
            </a:r>
          </a:p>
          <a:p>
            <a:pPr marR="0" algn="just" rtl="0"/>
            <a:endParaRPr lang="es-MX" sz="2400" b="0" i="0" u="none" strike="noStrike" baseline="30000" dirty="0">
              <a:solidFill>
                <a:srgbClr val="23505E"/>
              </a:solidFill>
              <a:latin typeface="+mj-lt"/>
            </a:endParaRPr>
          </a:p>
          <a:p>
            <a:pPr marR="0" algn="just" rtl="0"/>
            <a:r>
              <a:rPr lang="es-MX" sz="2400" b="1" i="0" u="none" strike="noStrike" baseline="30000" dirty="0">
                <a:solidFill>
                  <a:srgbClr val="23505E"/>
                </a:solidFill>
                <a:latin typeface="+mj-lt"/>
              </a:rPr>
              <a:t>MIPRES: </a:t>
            </a:r>
            <a:r>
              <a:rPr lang="es-MX" sz="2400" b="0" i="0" u="none" strike="noStrike" baseline="30000" dirty="0">
                <a:solidFill>
                  <a:srgbClr val="23505E"/>
                </a:solidFill>
                <a:latin typeface="+mj-lt"/>
              </a:rPr>
              <a:t>Por la página WEB de Savia Salud EPS, las IPS o el personal de salud puedan ingresar la información de la prescripción e ingresar el PDF del formato de contingencia en aras de garantizar la custodia, ingreso y auditoría de los formatos de contingencia estipulados en la Resolución 2438 y 1885 del 2018 de las prescripciones de tecnología no cubiertas por la UPC.</a:t>
            </a:r>
          </a:p>
          <a:p>
            <a:pPr marR="0" algn="just" rtl="0"/>
            <a:endParaRPr lang="es-MX" sz="2400" b="0" i="0" u="none" strike="noStrike" baseline="30000" dirty="0">
              <a:solidFill>
                <a:srgbClr val="23505E"/>
              </a:solidFill>
              <a:latin typeface="+mj-lt"/>
            </a:endParaRPr>
          </a:p>
          <a:p>
            <a:pPr marR="0" algn="just" rtl="0"/>
            <a:r>
              <a:rPr lang="es-MX" sz="2400" b="1" i="0" u="none" strike="noStrike" baseline="30000" dirty="0">
                <a:solidFill>
                  <a:srgbClr val="23505E"/>
                </a:solidFill>
                <a:latin typeface="+mj-lt"/>
              </a:rPr>
              <a:t>Interoperabilidad: </a:t>
            </a:r>
            <a:r>
              <a:rPr lang="es-MX" sz="2400" b="0" i="0" u="none" strike="noStrike" baseline="30000" dirty="0">
                <a:solidFill>
                  <a:srgbClr val="23505E"/>
                </a:solidFill>
                <a:latin typeface="+mj-lt"/>
              </a:rPr>
              <a:t>Mecanismo de comunicación automático entre sistemas de información, a través del cual se comparte información y se sincronizan procesos entre la EPS y la red prestadora de salud, con el fin de agilizar los trámites entre las instituciones en pro al servicio para los afiliados.</a:t>
            </a:r>
          </a:p>
          <a:p>
            <a:pPr marR="0" algn="just" rtl="0"/>
            <a:endParaRPr lang="es-MX" sz="2400" b="0" i="0" u="none" strike="noStrike" baseline="30000" dirty="0">
              <a:solidFill>
                <a:srgbClr val="23505E"/>
              </a:solidFill>
              <a:latin typeface="+mj-lt"/>
            </a:endParaRPr>
          </a:p>
          <a:p>
            <a:pPr marR="0" algn="just" rtl="0"/>
            <a:r>
              <a:rPr lang="es-MX" sz="2400" b="1" i="0" u="none" strike="noStrike" baseline="30000" dirty="0">
                <a:solidFill>
                  <a:srgbClr val="23505E"/>
                </a:solidFill>
                <a:latin typeface="+mj-lt"/>
              </a:rPr>
              <a:t>Evolución Tecnológica: </a:t>
            </a:r>
            <a:r>
              <a:rPr lang="es-MX" sz="2400" b="0" i="0" u="none" strike="noStrike" baseline="30000" dirty="0">
                <a:solidFill>
                  <a:srgbClr val="23505E"/>
                </a:solidFill>
                <a:latin typeface="+mj-lt"/>
              </a:rPr>
              <a:t>Mejoras a nivel técnico, de arquitectura y desarrollo sobre el sistema de información Conexiones, dado el crecimiento exponencial de este, tanto a nivel de funcionalidades como de usuarios que interactúan con esta plataforma.</a:t>
            </a:r>
          </a:p>
          <a:p>
            <a:pPr marR="0" algn="just" rtl="0"/>
            <a:endParaRPr lang="es-MX" sz="2400" b="0" i="0" u="none" strike="noStrike" baseline="30000" dirty="0">
              <a:solidFill>
                <a:srgbClr val="23505E"/>
              </a:solidFill>
              <a:latin typeface="+mj-lt"/>
            </a:endParaRPr>
          </a:p>
        </p:txBody>
      </p:sp>
      <p:sp>
        <p:nvSpPr>
          <p:cNvPr id="3" name="CuadroTexto 2">
            <a:extLst>
              <a:ext uri="{FF2B5EF4-FFF2-40B4-BE49-F238E27FC236}">
                <a16:creationId xmlns:a16="http://schemas.microsoft.com/office/drawing/2014/main" id="{F1253748-3DB3-718F-B2B2-F4B96B81E88F}"/>
              </a:ext>
            </a:extLst>
          </p:cNvPr>
          <p:cNvSpPr txBox="1"/>
          <p:nvPr/>
        </p:nvSpPr>
        <p:spPr>
          <a:xfrm>
            <a:off x="1126654" y="69072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Desarrollos y Despliegue de Proyectos Asociados a Conexiones:</a:t>
            </a:r>
          </a:p>
        </p:txBody>
      </p:sp>
    </p:spTree>
    <p:extLst>
      <p:ext uri="{BB962C8B-B14F-4D97-AF65-F5344CB8AC3E}">
        <p14:creationId xmlns:p14="http://schemas.microsoft.com/office/powerpoint/2010/main" val="303863870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D8FBF9-B90C-2BCD-31B1-8B1C76B55077}"/>
              </a:ext>
            </a:extLst>
          </p:cNvPr>
          <p:cNvSpPr txBox="1"/>
          <p:nvPr/>
        </p:nvSpPr>
        <p:spPr>
          <a:xfrm>
            <a:off x="581464" y="1236455"/>
            <a:ext cx="11027484" cy="1077218"/>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Sprint trabajados: 15 Sprint (12 del módulo FI, 2 del módulo MM, 1 del módulo SD)</a:t>
            </a:r>
          </a:p>
          <a:p>
            <a:pPr marR="0" algn="just" rtl="0"/>
            <a:r>
              <a:rPr lang="es-MX" sz="2400" i="0" u="none" strike="noStrike" baseline="30000" dirty="0">
                <a:solidFill>
                  <a:srgbClr val="23505E"/>
                </a:solidFill>
                <a:latin typeface="+mj-lt"/>
              </a:rPr>
              <a:t>FI: Contabilidad Financiera MM: Gestión de Materiales SD: Ventas y Distribución</a:t>
            </a:r>
          </a:p>
          <a:p>
            <a:pPr marR="0" algn="just" rtl="0"/>
            <a:r>
              <a:rPr lang="es-MX" sz="2400" i="0" u="none" strike="noStrike" baseline="30000" dirty="0">
                <a:solidFill>
                  <a:srgbClr val="23505E"/>
                </a:solidFill>
                <a:latin typeface="+mj-lt"/>
              </a:rPr>
              <a:t>Entregables trabajados: 82</a:t>
            </a:r>
          </a:p>
          <a:p>
            <a:pPr marR="0" algn="just" rtl="0"/>
            <a:r>
              <a:rPr lang="es-MX" sz="2400" i="0" u="none" strike="noStrike" baseline="30000" dirty="0">
                <a:solidFill>
                  <a:srgbClr val="23505E"/>
                </a:solidFill>
                <a:latin typeface="+mj-lt"/>
              </a:rPr>
              <a:t>Módulos intervenidos: 3</a:t>
            </a:r>
          </a:p>
        </p:txBody>
      </p:sp>
      <p:sp>
        <p:nvSpPr>
          <p:cNvPr id="3" name="CuadroTexto 2">
            <a:extLst>
              <a:ext uri="{FF2B5EF4-FFF2-40B4-BE49-F238E27FC236}">
                <a16:creationId xmlns:a16="http://schemas.microsoft.com/office/drawing/2014/main" id="{79F56CB2-E29A-B59D-A381-B8536149B39E}"/>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Desarrollos en el Sistema Financiero SAP:</a:t>
            </a:r>
          </a:p>
        </p:txBody>
      </p:sp>
      <p:pic>
        <p:nvPicPr>
          <p:cNvPr id="5" name="Imagen 4">
            <a:extLst>
              <a:ext uri="{FF2B5EF4-FFF2-40B4-BE49-F238E27FC236}">
                <a16:creationId xmlns:a16="http://schemas.microsoft.com/office/drawing/2014/main" id="{3F86435B-0FA0-8903-DA0A-64D8BB16BD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07949" y="1775064"/>
            <a:ext cx="8974514" cy="5084524"/>
          </a:xfrm>
          <a:prstGeom prst="rect">
            <a:avLst/>
          </a:prstGeom>
        </p:spPr>
      </p:pic>
      <p:sp>
        <p:nvSpPr>
          <p:cNvPr id="6" name="CuadroTexto 5">
            <a:extLst>
              <a:ext uri="{FF2B5EF4-FFF2-40B4-BE49-F238E27FC236}">
                <a16:creationId xmlns:a16="http://schemas.microsoft.com/office/drawing/2014/main" id="{846F1122-8F00-C40E-8979-9AC6618F51A4}"/>
              </a:ext>
            </a:extLst>
          </p:cNvPr>
          <p:cNvSpPr txBox="1"/>
          <p:nvPr/>
        </p:nvSpPr>
        <p:spPr>
          <a:xfrm>
            <a:off x="599933" y="2321322"/>
            <a:ext cx="11027484" cy="338554"/>
          </a:xfrm>
          <a:prstGeom prst="rect">
            <a:avLst/>
          </a:prstGeom>
          <a:noFill/>
        </p:spPr>
        <p:txBody>
          <a:bodyPr vert="horz" wrap="square" rtlCol="0" anchor="t">
            <a:spAutoFit/>
          </a:bodyPr>
          <a:lstStyle/>
          <a:p>
            <a:pPr marR="0" algn="just" rtl="0"/>
            <a:r>
              <a:rPr lang="es-MX" sz="2400" b="1" i="0" u="none" strike="noStrike" baseline="30000" dirty="0">
                <a:solidFill>
                  <a:srgbClr val="23505E"/>
                </a:solidFill>
                <a:latin typeface="+mj-lt"/>
              </a:rPr>
              <a:t>Distribución en Porcentaje de Requerimientos por Módulos:</a:t>
            </a:r>
          </a:p>
        </p:txBody>
      </p:sp>
    </p:spTree>
    <p:extLst>
      <p:ext uri="{BB962C8B-B14F-4D97-AF65-F5344CB8AC3E}">
        <p14:creationId xmlns:p14="http://schemas.microsoft.com/office/powerpoint/2010/main" val="57931863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BD3AE9-3EBE-55F9-B3BC-CB469BFFF816}"/>
              </a:ext>
            </a:extLst>
          </p:cNvPr>
          <p:cNvSpPr txBox="1"/>
          <p:nvPr/>
        </p:nvSpPr>
        <p:spPr>
          <a:xfrm>
            <a:off x="581464" y="1236455"/>
            <a:ext cx="11027484" cy="1077218"/>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El mayor canal de reporte de solicitudes a la mesa de servicio es el correo electrónico, por el cual llegan los formularios de los usuarios internos y las solicitudes de los prestadores.</a:t>
            </a:r>
          </a:p>
          <a:p>
            <a:pPr marR="0" algn="just" rtl="0"/>
            <a:r>
              <a:rPr lang="es-MX" sz="2400" i="0" u="none" strike="noStrike" baseline="30000" dirty="0">
                <a:solidFill>
                  <a:srgbClr val="23505E"/>
                </a:solidFill>
                <a:latin typeface="+mj-lt"/>
              </a:rPr>
              <a:t>Los aplicativos que más generan solicitudes a la mesa de servicio fueron Conexiones y </a:t>
            </a:r>
            <a:r>
              <a:rPr lang="es-MX" sz="2400" i="0" u="none" strike="noStrike" baseline="30000" dirty="0" err="1">
                <a:solidFill>
                  <a:srgbClr val="23505E"/>
                </a:solidFill>
                <a:latin typeface="+mj-lt"/>
              </a:rPr>
              <a:t>Boxalud</a:t>
            </a:r>
            <a:r>
              <a:rPr lang="es-MX" sz="2400" i="0" u="none" strike="noStrike" baseline="30000" dirty="0">
                <a:solidFill>
                  <a:srgbClr val="23505E"/>
                </a:solidFill>
                <a:latin typeface="+mj-lt"/>
              </a:rPr>
              <a:t>.</a:t>
            </a:r>
          </a:p>
          <a:p>
            <a:pPr marR="0" algn="just" rtl="0"/>
            <a:r>
              <a:rPr lang="es-MX" sz="2400" i="0" u="none" strike="noStrike" baseline="30000" dirty="0">
                <a:solidFill>
                  <a:srgbClr val="23505E"/>
                </a:solidFill>
                <a:latin typeface="+mj-lt"/>
              </a:rPr>
              <a:t>De 27.674 tickets creados se gestionó un  99,3% de las solicitudes en los tiempos de </a:t>
            </a:r>
            <a:r>
              <a:rPr lang="es-MX" sz="2400" i="0" u="none" strike="noStrike" baseline="30000" dirty="0" err="1">
                <a:solidFill>
                  <a:srgbClr val="23505E"/>
                </a:solidFill>
                <a:latin typeface="+mj-lt"/>
              </a:rPr>
              <a:t>ANS´s</a:t>
            </a:r>
            <a:r>
              <a:rPr lang="es-MX" sz="2400" i="0" u="none" strike="noStrike" baseline="30000" dirty="0">
                <a:solidFill>
                  <a:srgbClr val="23505E"/>
                </a:solidFill>
                <a:latin typeface="+mj-lt"/>
              </a:rPr>
              <a:t> comprometidos.</a:t>
            </a:r>
          </a:p>
        </p:txBody>
      </p:sp>
      <p:sp>
        <p:nvSpPr>
          <p:cNvPr id="3" name="CuadroTexto 2">
            <a:extLst>
              <a:ext uri="{FF2B5EF4-FFF2-40B4-BE49-F238E27FC236}">
                <a16:creationId xmlns:a16="http://schemas.microsoft.com/office/drawing/2014/main" id="{0E0FC3FC-95C4-B8A6-CE31-1FC97EDB63E1}"/>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Gestión Tickets 2023:</a:t>
            </a:r>
          </a:p>
        </p:txBody>
      </p:sp>
      <p:pic>
        <p:nvPicPr>
          <p:cNvPr id="5" name="Imagen 4">
            <a:extLst>
              <a:ext uri="{FF2B5EF4-FFF2-40B4-BE49-F238E27FC236}">
                <a16:creationId xmlns:a16="http://schemas.microsoft.com/office/drawing/2014/main" id="{CEE7B675-5F16-BB7F-D70A-E86C9144BF1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23722" y="2367359"/>
            <a:ext cx="7342967" cy="4160168"/>
          </a:xfrm>
          <a:prstGeom prst="rect">
            <a:avLst/>
          </a:prstGeom>
        </p:spPr>
      </p:pic>
    </p:spTree>
    <p:extLst>
      <p:ext uri="{BB962C8B-B14F-4D97-AF65-F5344CB8AC3E}">
        <p14:creationId xmlns:p14="http://schemas.microsoft.com/office/powerpoint/2010/main" val="25426754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267F535-DB0E-CDDD-FE21-F1C6492BBF33}"/>
              </a:ext>
            </a:extLst>
          </p:cNvPr>
          <p:cNvSpPr txBox="1"/>
          <p:nvPr/>
        </p:nvSpPr>
        <p:spPr>
          <a:xfrm>
            <a:off x="581464" y="2633787"/>
            <a:ext cx="11027484" cy="584775"/>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Durante el año 2023 se automatizaron 32 reportes relacionados a los procesos, 10 reportes normativos y se implementaron 42 tableros para el análisis de información y la toma de decisiones.</a:t>
            </a:r>
          </a:p>
        </p:txBody>
      </p:sp>
      <p:sp>
        <p:nvSpPr>
          <p:cNvPr id="3" name="CuadroTexto 2">
            <a:extLst>
              <a:ext uri="{FF2B5EF4-FFF2-40B4-BE49-F238E27FC236}">
                <a16:creationId xmlns:a16="http://schemas.microsoft.com/office/drawing/2014/main" id="{5667BC12-2883-A492-976D-A1F277EF736E}"/>
              </a:ext>
            </a:extLst>
          </p:cNvPr>
          <p:cNvSpPr txBox="1"/>
          <p:nvPr/>
        </p:nvSpPr>
        <p:spPr>
          <a:xfrm>
            <a:off x="581464" y="213365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Gestión de Información y Analítica de Datos:</a:t>
            </a:r>
          </a:p>
        </p:txBody>
      </p:sp>
      <p:sp>
        <p:nvSpPr>
          <p:cNvPr id="4" name="CuadroTexto 3">
            <a:extLst>
              <a:ext uri="{FF2B5EF4-FFF2-40B4-BE49-F238E27FC236}">
                <a16:creationId xmlns:a16="http://schemas.microsoft.com/office/drawing/2014/main" id="{6B7A898D-2A07-7C62-B156-05F8B60C38F9}"/>
              </a:ext>
            </a:extLst>
          </p:cNvPr>
          <p:cNvSpPr txBox="1"/>
          <p:nvPr/>
        </p:nvSpPr>
        <p:spPr>
          <a:xfrm>
            <a:off x="581464" y="3887103"/>
            <a:ext cx="11027484" cy="1077218"/>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En el segundo semestre del año 2023 se realizó el proyecto SD-BRANCH, es una solución que brinda una tecnología más segura y versátil permitiendo una mejor administración centralizada a través de un Software de última generación desde el </a:t>
            </a:r>
            <a:r>
              <a:rPr lang="es-MX" sz="2400" i="0" u="none" strike="noStrike" baseline="30000" dirty="0" err="1">
                <a:solidFill>
                  <a:srgbClr val="23505E"/>
                </a:solidFill>
                <a:latin typeface="+mj-lt"/>
              </a:rPr>
              <a:t>fortigate</a:t>
            </a:r>
            <a:r>
              <a:rPr lang="es-MX" sz="2400" i="0" u="none" strike="noStrike" baseline="30000" dirty="0">
                <a:solidFill>
                  <a:srgbClr val="23505E"/>
                </a:solidFill>
                <a:latin typeface="+mj-lt"/>
              </a:rPr>
              <a:t> (Firewall), en 14 sedes del área metropolitana de la EPS, la meta es implementarlo en todas las sedes de Savia Salud EPS con las mejores prácticas de la seguridad informática.</a:t>
            </a:r>
          </a:p>
        </p:txBody>
      </p:sp>
      <p:sp>
        <p:nvSpPr>
          <p:cNvPr id="5" name="CuadroTexto 4">
            <a:extLst>
              <a:ext uri="{FF2B5EF4-FFF2-40B4-BE49-F238E27FC236}">
                <a16:creationId xmlns:a16="http://schemas.microsoft.com/office/drawing/2014/main" id="{6031814C-F13C-F5D0-C731-0A63D06BC379}"/>
              </a:ext>
            </a:extLst>
          </p:cNvPr>
          <p:cNvSpPr txBox="1"/>
          <p:nvPr/>
        </p:nvSpPr>
        <p:spPr>
          <a:xfrm>
            <a:off x="601421" y="342543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Coordinación Infraestructura y Seguridad Informática:</a:t>
            </a:r>
          </a:p>
        </p:txBody>
      </p:sp>
    </p:spTree>
    <p:extLst>
      <p:ext uri="{BB962C8B-B14F-4D97-AF65-F5344CB8AC3E}">
        <p14:creationId xmlns:p14="http://schemas.microsoft.com/office/powerpoint/2010/main" val="9769801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CF2C16-DBF4-DD25-5A80-E0FD97444ED3}"/>
              </a:ext>
            </a:extLst>
          </p:cNvPr>
          <p:cNvSpPr txBox="1"/>
          <p:nvPr/>
        </p:nvSpPr>
        <p:spPr>
          <a:xfrm>
            <a:off x="540330" y="1269554"/>
            <a:ext cx="11109752" cy="4770537"/>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Logros y Objetivos Cumplidos:</a:t>
            </a:r>
          </a:p>
          <a:p>
            <a:pPr marR="0" algn="just" rtl="0"/>
            <a:endParaRPr lang="es-MX" sz="3600" b="1" i="0" u="none" strike="noStrike" baseline="30000" dirty="0">
              <a:solidFill>
                <a:srgbClr val="00A48D"/>
              </a:solidFill>
              <a:latin typeface="+mj-lt"/>
            </a:endParaRPr>
          </a:p>
          <a:p>
            <a:pPr marL="342900" marR="0" indent="-342900" algn="just" rtl="0">
              <a:buFont typeface="Arial" panose="020B0604020202020204" pitchFamily="34" charset="0"/>
              <a:buChar char="•"/>
            </a:pPr>
            <a:r>
              <a:rPr lang="es-MX" sz="2400" baseline="30000" dirty="0">
                <a:solidFill>
                  <a:srgbClr val="2A5162"/>
                </a:solidFill>
                <a:latin typeface="+mj-lt"/>
              </a:rPr>
              <a:t>Lanzamiento del curso de herramientas de ofimática, adicionalmente capacitaciones de la nueva plataforma de solicitudes y de requerimientos para la mesa de ayuda del área de Gestión de Tecnología e Información (TI) </a:t>
            </a:r>
          </a:p>
          <a:p>
            <a:pPr marL="342900" marR="0" indent="-342900" algn="just" rtl="0">
              <a:buFont typeface="Arial" panose="020B0604020202020204" pitchFamily="34" charset="0"/>
              <a:buChar char="•"/>
            </a:pPr>
            <a:r>
              <a:rPr lang="es-MX" sz="2400" baseline="30000" dirty="0">
                <a:solidFill>
                  <a:srgbClr val="2A5162"/>
                </a:solidFill>
                <a:latin typeface="+mj-lt"/>
              </a:rPr>
              <a:t>Creación del Formato Documentación de Pruebas del Plan Contingencias y DRP de TI, y actualización del DRP y planes de contingencia.</a:t>
            </a:r>
          </a:p>
          <a:p>
            <a:pPr marL="342900" marR="0" indent="-342900" algn="just" rtl="0">
              <a:buFont typeface="Arial" panose="020B0604020202020204" pitchFamily="34" charset="0"/>
              <a:buChar char="•"/>
            </a:pPr>
            <a:r>
              <a:rPr lang="es-MX" sz="2400" baseline="30000" dirty="0">
                <a:solidFill>
                  <a:srgbClr val="2A5162"/>
                </a:solidFill>
                <a:latin typeface="+mj-lt"/>
              </a:rPr>
              <a:t>En el segundo semestre del año 2023 se realizó sensibilización y bloqueo de los puertos USB en todo el parking de equipos de Savia Salud EPS, en aras de dar continuidad a la estrategia de seguridad de la información.</a:t>
            </a:r>
          </a:p>
          <a:p>
            <a:pPr marL="342900" marR="0" indent="-342900" algn="just" rtl="0">
              <a:buFont typeface="Arial" panose="020B0604020202020204" pitchFamily="34" charset="0"/>
              <a:buChar char="•"/>
            </a:pPr>
            <a:r>
              <a:rPr lang="es-MX" sz="2400" baseline="30000" dirty="0">
                <a:solidFill>
                  <a:srgbClr val="2A5162"/>
                </a:solidFill>
                <a:latin typeface="+mj-lt"/>
              </a:rPr>
              <a:t>Se realiza la configuración de la conectividad desde la sede Business hacia 28 servidores del Data Center de respaldo.</a:t>
            </a:r>
          </a:p>
          <a:p>
            <a:pPr marL="342900" marR="0" indent="-342900" algn="just" rtl="0">
              <a:buFont typeface="Arial" panose="020B0604020202020204" pitchFamily="34" charset="0"/>
              <a:buChar char="•"/>
            </a:pPr>
            <a:r>
              <a:rPr lang="es-MX" sz="2400" baseline="30000" dirty="0">
                <a:solidFill>
                  <a:srgbClr val="2A5162"/>
                </a:solidFill>
                <a:latin typeface="+mj-lt"/>
              </a:rPr>
              <a:t>Se realiza la implementación de una solución de protección </a:t>
            </a:r>
            <a:r>
              <a:rPr lang="es-MX" sz="2400" baseline="30000" dirty="0" err="1">
                <a:solidFill>
                  <a:srgbClr val="2A5162"/>
                </a:solidFill>
                <a:latin typeface="+mj-lt"/>
              </a:rPr>
              <a:t>endpoint</a:t>
            </a:r>
            <a:r>
              <a:rPr lang="es-MX" sz="2400" baseline="30000" dirty="0">
                <a:solidFill>
                  <a:srgbClr val="2A5162"/>
                </a:solidFill>
                <a:latin typeface="+mj-lt"/>
              </a:rPr>
              <a:t> que permite habilitar los nuevos módulos de la subcategoría de inteligencia artificial “Machine </a:t>
            </a:r>
            <a:r>
              <a:rPr lang="es-MX" sz="2400" baseline="30000" dirty="0" err="1">
                <a:solidFill>
                  <a:srgbClr val="2A5162"/>
                </a:solidFill>
                <a:latin typeface="+mj-lt"/>
              </a:rPr>
              <a:t>Learning</a:t>
            </a:r>
            <a:r>
              <a:rPr lang="es-MX" sz="2400" baseline="30000" dirty="0">
                <a:solidFill>
                  <a:srgbClr val="2A5162"/>
                </a:solidFill>
                <a:latin typeface="+mj-lt"/>
              </a:rPr>
              <a:t>” utilizando análisis comportamental para detectar ataques maliciosos de malware.</a:t>
            </a:r>
          </a:p>
          <a:p>
            <a:pPr marL="342900" marR="0" indent="-342900" algn="just" rtl="0">
              <a:buFont typeface="Arial" panose="020B0604020202020204" pitchFamily="34" charset="0"/>
              <a:buChar char="•"/>
            </a:pPr>
            <a:r>
              <a:rPr lang="es-MX" sz="2400" baseline="30000" dirty="0">
                <a:solidFill>
                  <a:srgbClr val="2A5162"/>
                </a:solidFill>
                <a:latin typeface="+mj-lt"/>
              </a:rPr>
              <a:t>Implementación de Tableros en </a:t>
            </a:r>
            <a:r>
              <a:rPr lang="es-MX" sz="2400" baseline="30000" dirty="0" err="1">
                <a:solidFill>
                  <a:srgbClr val="2A5162"/>
                </a:solidFill>
                <a:latin typeface="+mj-lt"/>
              </a:rPr>
              <a:t>Power</a:t>
            </a:r>
            <a:r>
              <a:rPr lang="es-MX" sz="2400" baseline="30000" dirty="0">
                <a:solidFill>
                  <a:srgbClr val="2A5162"/>
                </a:solidFill>
                <a:latin typeface="+mj-lt"/>
              </a:rPr>
              <a:t> BI para Optimizar el Análisis de la Mesa de Servicio.</a:t>
            </a:r>
          </a:p>
          <a:p>
            <a:pPr marL="342900" marR="0" indent="-342900" algn="just" rtl="0">
              <a:buFont typeface="Arial" panose="020B0604020202020204" pitchFamily="34" charset="0"/>
              <a:buChar char="•"/>
            </a:pPr>
            <a:r>
              <a:rPr lang="es-MX" sz="2400" baseline="30000" dirty="0">
                <a:solidFill>
                  <a:srgbClr val="2A5162"/>
                </a:solidFill>
                <a:latin typeface="+mj-lt"/>
              </a:rPr>
              <a:t>Se logró una excelente negociación en el contrato de Data Center con TIGO-UNE generando un ahorro de $433.200.000 al año aproximadamente, y se fortaleció todo el componente técnico en las diferentes capas de seguridad que resguardan la infraestructura de Savia Salud EPS, gracias a la construcción minuciosa del anexo técnico que se elaboró desde TI en aras de tener un mejor servicio. </a:t>
            </a:r>
          </a:p>
          <a:p>
            <a:pPr marL="342900" marR="0" indent="-342900" algn="just" rtl="0">
              <a:buFont typeface="Arial" panose="020B0604020202020204" pitchFamily="34" charset="0"/>
              <a:buChar char="•"/>
            </a:pPr>
            <a:r>
              <a:rPr lang="es-MX" sz="2400" baseline="30000" dirty="0">
                <a:solidFill>
                  <a:srgbClr val="2A5162"/>
                </a:solidFill>
                <a:latin typeface="+mj-lt"/>
              </a:rPr>
              <a:t>Cloud 360: una solución integral que ofrece infraestructura de trabajo en la nube.</a:t>
            </a:r>
            <a:endParaRPr lang="es-MX" sz="2400" i="0" u="none" strike="noStrike" baseline="30000" dirty="0">
              <a:solidFill>
                <a:srgbClr val="2A5162"/>
              </a:solidFill>
              <a:latin typeface="+mj-lt"/>
            </a:endParaRPr>
          </a:p>
        </p:txBody>
      </p:sp>
    </p:spTree>
    <p:extLst>
      <p:ext uri="{BB962C8B-B14F-4D97-AF65-F5344CB8AC3E}">
        <p14:creationId xmlns:p14="http://schemas.microsoft.com/office/powerpoint/2010/main" val="43885511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516627"/>
            <a:ext cx="7848872" cy="1754326"/>
          </a:xfrm>
          <a:prstGeom prst="rect">
            <a:avLst/>
          </a:prstGeom>
          <a:noFill/>
        </p:spPr>
        <p:txBody>
          <a:bodyPr wrap="square" rtlCol="0">
            <a:spAutoFit/>
          </a:bodyPr>
          <a:lstStyle/>
          <a:p>
            <a:r>
              <a:rPr lang="es-MX" sz="5400" b="1" dirty="0">
                <a:solidFill>
                  <a:srgbClr val="009B86"/>
                </a:solidFill>
                <a:latin typeface="+mj-lt"/>
              </a:rPr>
              <a:t>Gestión de Acceso a Servicios de Salud </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45018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A3546D-D71A-E3BB-03D0-69E5B0E7D037}"/>
              </a:ext>
            </a:extLst>
          </p:cNvPr>
          <p:cNvSpPr txBox="1"/>
          <p:nvPr/>
        </p:nvSpPr>
        <p:spPr>
          <a:xfrm>
            <a:off x="581464" y="1236455"/>
            <a:ext cx="11027484" cy="338554"/>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Generamos 3.695.295 autorizaciones, con un incremento del 6% respecto al 2022.</a:t>
            </a:r>
          </a:p>
        </p:txBody>
      </p:sp>
      <p:sp>
        <p:nvSpPr>
          <p:cNvPr id="3" name="CuadroTexto 2">
            <a:extLst>
              <a:ext uri="{FF2B5EF4-FFF2-40B4-BE49-F238E27FC236}">
                <a16:creationId xmlns:a16="http://schemas.microsoft.com/office/drawing/2014/main" id="{8F4B8671-1EA1-4EF9-5755-2B095286B2B1}"/>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Atenciones Ambulatorias:</a:t>
            </a:r>
          </a:p>
        </p:txBody>
      </p:sp>
      <p:pic>
        <p:nvPicPr>
          <p:cNvPr id="5" name="Imagen 4">
            <a:extLst>
              <a:ext uri="{FF2B5EF4-FFF2-40B4-BE49-F238E27FC236}">
                <a16:creationId xmlns:a16="http://schemas.microsoft.com/office/drawing/2014/main" id="{29F86DA1-1D38-842F-DB21-E56875AB9CB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10830" y="1613481"/>
            <a:ext cx="7050038" cy="4946914"/>
          </a:xfrm>
          <a:prstGeom prst="rect">
            <a:avLst/>
          </a:prstGeom>
        </p:spPr>
      </p:pic>
    </p:spTree>
    <p:extLst>
      <p:ext uri="{BB962C8B-B14F-4D97-AF65-F5344CB8AC3E}">
        <p14:creationId xmlns:p14="http://schemas.microsoft.com/office/powerpoint/2010/main" val="295925311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FE25DDB-8CD3-2D5F-B9F5-9C09D70F2E55}"/>
              </a:ext>
            </a:extLst>
          </p:cNvPr>
          <p:cNvSpPr txBox="1"/>
          <p:nvPr/>
        </p:nvSpPr>
        <p:spPr>
          <a:xfrm>
            <a:off x="581464" y="1356718"/>
            <a:ext cx="11027484" cy="584775"/>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Gestionamos 47.127 solicitudes realizadas por nuestros usuarios a través de la página Web, con un incremento del 1,4%</a:t>
            </a:r>
          </a:p>
          <a:p>
            <a:pPr marR="0" algn="just" rtl="0"/>
            <a:r>
              <a:rPr lang="es-MX" sz="2400" i="0" u="none" strike="noStrike" baseline="30000" dirty="0">
                <a:solidFill>
                  <a:srgbClr val="23505E"/>
                </a:solidFill>
                <a:latin typeface="+mj-lt"/>
              </a:rPr>
              <a:t> respecto al 2022.</a:t>
            </a:r>
          </a:p>
        </p:txBody>
      </p:sp>
      <p:pic>
        <p:nvPicPr>
          <p:cNvPr id="4" name="Imagen 3">
            <a:extLst>
              <a:ext uri="{FF2B5EF4-FFF2-40B4-BE49-F238E27FC236}">
                <a16:creationId xmlns:a16="http://schemas.microsoft.com/office/drawing/2014/main" id="{C8131329-6B78-0396-DD56-113FB831851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3406" y="2637706"/>
            <a:ext cx="8843600" cy="3456384"/>
          </a:xfrm>
          <a:prstGeom prst="rect">
            <a:avLst/>
          </a:prstGeom>
        </p:spPr>
      </p:pic>
      <p:sp>
        <p:nvSpPr>
          <p:cNvPr id="8" name="CuadroTexto 7">
            <a:extLst>
              <a:ext uri="{FF2B5EF4-FFF2-40B4-BE49-F238E27FC236}">
                <a16:creationId xmlns:a16="http://schemas.microsoft.com/office/drawing/2014/main" id="{0616F280-CF4D-B5DB-A767-7A2252374564}"/>
              </a:ext>
            </a:extLst>
          </p:cNvPr>
          <p:cNvSpPr txBox="1"/>
          <p:nvPr/>
        </p:nvSpPr>
        <p:spPr>
          <a:xfrm>
            <a:off x="581464" y="1783714"/>
            <a:ext cx="6096000" cy="584775"/>
          </a:xfrm>
          <a:prstGeom prst="rect">
            <a:avLst/>
          </a:prstGeom>
          <a:noFill/>
        </p:spPr>
        <p:txBody>
          <a:bodyPr wrap="square">
            <a:spAutoFit/>
          </a:bodyPr>
          <a:lstStyle/>
          <a:p>
            <a:r>
              <a:rPr lang="es-MX" sz="3200" b="1" dirty="0">
                <a:solidFill>
                  <a:srgbClr val="009B86"/>
                </a:solidFill>
              </a:rPr>
              <a:t>Cantidad de Gestiones Web</a:t>
            </a:r>
          </a:p>
        </p:txBody>
      </p:sp>
    </p:spTree>
    <p:extLst>
      <p:ext uri="{BB962C8B-B14F-4D97-AF65-F5344CB8AC3E}">
        <p14:creationId xmlns:p14="http://schemas.microsoft.com/office/powerpoint/2010/main" val="145244719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91A8EDC-9940-D1FE-BD8C-0D18C6A05A23}"/>
              </a:ext>
            </a:extLst>
          </p:cNvPr>
          <p:cNvSpPr txBox="1"/>
          <p:nvPr/>
        </p:nvSpPr>
        <p:spPr>
          <a:xfrm>
            <a:off x="1126654" y="1076241"/>
            <a:ext cx="6096000" cy="1569660"/>
          </a:xfrm>
          <a:prstGeom prst="rect">
            <a:avLst/>
          </a:prstGeom>
          <a:noFill/>
        </p:spPr>
        <p:txBody>
          <a:bodyPr wrap="square">
            <a:spAutoFit/>
          </a:bodyPr>
          <a:lstStyle/>
          <a:p>
            <a:pPr marR="0" algn="just" rtl="0"/>
            <a:r>
              <a:rPr lang="es-ES_tradnl" sz="2400" b="0" i="0" u="none" strike="noStrike" baseline="30000" dirty="0">
                <a:solidFill>
                  <a:srgbClr val="23505E"/>
                </a:solidFill>
                <a:latin typeface="+mj-lt"/>
              </a:rPr>
              <a:t>Prescripciones MIPRES Incrementó 6%</a:t>
            </a:r>
          </a:p>
          <a:p>
            <a:pPr marR="0" algn="just" rtl="0"/>
            <a:r>
              <a:rPr lang="es-ES_tradnl" sz="2400" b="1" i="0" u="none" strike="noStrike" baseline="30000" dirty="0">
                <a:solidFill>
                  <a:srgbClr val="23505E"/>
                </a:solidFill>
                <a:latin typeface="+mj-lt"/>
              </a:rPr>
              <a:t>2020: </a:t>
            </a:r>
            <a:r>
              <a:rPr lang="es-ES_tradnl" sz="2400" b="0" i="0" u="none" strike="noStrike" baseline="30000" dirty="0">
                <a:solidFill>
                  <a:srgbClr val="23505E"/>
                </a:solidFill>
                <a:latin typeface="+mj-lt"/>
              </a:rPr>
              <a:t>142.788</a:t>
            </a:r>
          </a:p>
          <a:p>
            <a:pPr marR="0" algn="just" rtl="0"/>
            <a:r>
              <a:rPr lang="es-ES_tradnl" sz="2400" b="1" i="0" u="none" strike="noStrike" baseline="30000" dirty="0">
                <a:solidFill>
                  <a:srgbClr val="23505E"/>
                </a:solidFill>
                <a:latin typeface="+mj-lt"/>
              </a:rPr>
              <a:t>2021: </a:t>
            </a:r>
            <a:r>
              <a:rPr lang="es-ES_tradnl" sz="2400" b="0" i="0" u="none" strike="noStrike" baseline="30000" dirty="0">
                <a:solidFill>
                  <a:srgbClr val="23505E"/>
                </a:solidFill>
                <a:latin typeface="+mj-lt"/>
              </a:rPr>
              <a:t>124.213</a:t>
            </a:r>
          </a:p>
          <a:p>
            <a:pPr marR="0" algn="just" rtl="0"/>
            <a:r>
              <a:rPr lang="es-ES_tradnl" sz="2400" b="1" i="0" u="none" strike="noStrike" baseline="30000" dirty="0">
                <a:solidFill>
                  <a:srgbClr val="23505E"/>
                </a:solidFill>
                <a:latin typeface="+mj-lt"/>
              </a:rPr>
              <a:t>2022: </a:t>
            </a:r>
            <a:r>
              <a:rPr lang="es-ES_tradnl" sz="2400" b="0" i="0" u="none" strike="noStrike" baseline="30000" dirty="0">
                <a:solidFill>
                  <a:srgbClr val="23505E"/>
                </a:solidFill>
                <a:latin typeface="+mj-lt"/>
              </a:rPr>
              <a:t>63.465</a:t>
            </a:r>
          </a:p>
          <a:p>
            <a:pPr marR="0" algn="just" rtl="0"/>
            <a:r>
              <a:rPr lang="es-ES_tradnl" sz="2400" b="1" i="0" u="none" strike="noStrike" baseline="30000" dirty="0">
                <a:solidFill>
                  <a:srgbClr val="23505E"/>
                </a:solidFill>
                <a:latin typeface="+mj-lt"/>
              </a:rPr>
              <a:t>2023:</a:t>
            </a:r>
            <a:r>
              <a:rPr lang="es-ES_tradnl" sz="2400" b="0" i="0" u="none" strike="noStrike" baseline="30000" dirty="0">
                <a:solidFill>
                  <a:srgbClr val="23505E"/>
                </a:solidFill>
                <a:latin typeface="+mj-lt"/>
              </a:rPr>
              <a:t> 67.265</a:t>
            </a:r>
          </a:p>
          <a:p>
            <a:pPr marR="0" algn="just" rtl="0"/>
            <a:endParaRPr lang="es-ES_tradnl" sz="2400" b="0" i="0" u="none" strike="noStrike" baseline="30000" dirty="0">
              <a:solidFill>
                <a:srgbClr val="23505E"/>
              </a:solidFill>
              <a:latin typeface="+mj-lt"/>
            </a:endParaRPr>
          </a:p>
        </p:txBody>
      </p:sp>
      <p:sp>
        <p:nvSpPr>
          <p:cNvPr id="5" name="CuadroTexto 4">
            <a:extLst>
              <a:ext uri="{FF2B5EF4-FFF2-40B4-BE49-F238E27FC236}">
                <a16:creationId xmlns:a16="http://schemas.microsoft.com/office/drawing/2014/main" id="{2B035DD5-D91A-4E1A-F0BF-33D3FF3EE534}"/>
              </a:ext>
            </a:extLst>
          </p:cNvPr>
          <p:cNvSpPr txBox="1"/>
          <p:nvPr/>
        </p:nvSpPr>
        <p:spPr>
          <a:xfrm>
            <a:off x="1126654" y="417862"/>
            <a:ext cx="6096000" cy="646331"/>
          </a:xfrm>
          <a:prstGeom prst="rect">
            <a:avLst/>
          </a:prstGeom>
          <a:noFill/>
        </p:spPr>
        <p:txBody>
          <a:bodyPr wrap="square">
            <a:spAutoFit/>
          </a:bodyPr>
          <a:lstStyle/>
          <a:p>
            <a:r>
              <a:rPr lang="es-MX" sz="3600" b="1" dirty="0">
                <a:solidFill>
                  <a:srgbClr val="009B86"/>
                </a:solidFill>
              </a:rPr>
              <a:t>MIPRES:</a:t>
            </a:r>
          </a:p>
        </p:txBody>
      </p:sp>
      <p:pic>
        <p:nvPicPr>
          <p:cNvPr id="7" name="Imagen 6">
            <a:extLst>
              <a:ext uri="{FF2B5EF4-FFF2-40B4-BE49-F238E27FC236}">
                <a16:creationId xmlns:a16="http://schemas.microsoft.com/office/drawing/2014/main" id="{64779E05-DC1F-2A5F-7A49-375356B23E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38722" y="2279356"/>
            <a:ext cx="8712968" cy="3868663"/>
          </a:xfrm>
          <a:prstGeom prst="rect">
            <a:avLst/>
          </a:prstGeom>
        </p:spPr>
      </p:pic>
    </p:spTree>
    <p:extLst>
      <p:ext uri="{BB962C8B-B14F-4D97-AF65-F5344CB8AC3E}">
        <p14:creationId xmlns:p14="http://schemas.microsoft.com/office/powerpoint/2010/main" val="40821814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6EDB9C-2AE8-1701-CA4A-84F1F8E8FA72}"/>
              </a:ext>
            </a:extLst>
          </p:cNvPr>
          <p:cNvSpPr txBox="1"/>
          <p:nvPr/>
        </p:nvSpPr>
        <p:spPr>
          <a:xfrm>
            <a:off x="910630" y="1485578"/>
            <a:ext cx="9981039" cy="4278094"/>
          </a:xfrm>
          <a:prstGeom prst="rect">
            <a:avLst/>
          </a:prstGeom>
          <a:noFill/>
        </p:spPr>
        <p:txBody>
          <a:bodyPr wrap="square">
            <a:spAutoFit/>
          </a:bodyPr>
          <a:lstStyle/>
          <a:p>
            <a:pPr marR="0" algn="l" rtl="0"/>
            <a:r>
              <a:rPr lang="es-MX" sz="2400" b="1" i="0" u="none" strike="noStrike" baseline="30000" dirty="0">
                <a:solidFill>
                  <a:srgbClr val="23505E"/>
                </a:solidFill>
                <a:latin typeface="+mj-lt"/>
              </a:rPr>
              <a:t>Durante el año 2023 se realizó la implementación de las siguientes Rutas Integrales de Atención en Salud - RIAS:</a:t>
            </a:r>
          </a:p>
          <a:p>
            <a:pPr marR="0" algn="l" rtl="0"/>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ES_tradnl" sz="2400" b="0" i="0" u="none" strike="noStrike" baseline="30000" dirty="0" err="1">
                <a:solidFill>
                  <a:srgbClr val="23505E"/>
                </a:solidFill>
                <a:latin typeface="+mj-lt"/>
              </a:rPr>
              <a:t>Neurocardiovascularmetabólica</a:t>
            </a:r>
            <a:r>
              <a:rPr lang="es-ES_tradnl" sz="2400" b="0" i="0" u="none" strike="noStrike" baseline="30000" dirty="0">
                <a:solidFill>
                  <a:srgbClr val="23505E"/>
                </a:solidFill>
                <a:latin typeface="+mj-lt"/>
              </a:rPr>
              <a:t> y respiratoria de suroeste.</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ES_tradnl" sz="2400" b="0" i="0" u="none" strike="noStrike" baseline="30000" dirty="0">
                <a:solidFill>
                  <a:srgbClr val="23505E"/>
                </a:solidFill>
                <a:latin typeface="+mj-lt"/>
              </a:rPr>
              <a:t>Cáncer de cérvix.</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ES_tradnl" sz="2400" b="0" i="0" u="none" strike="noStrike" baseline="30000" dirty="0">
                <a:solidFill>
                  <a:srgbClr val="23505E"/>
                </a:solidFill>
                <a:latin typeface="+mj-lt"/>
              </a:rPr>
              <a:t>Cáncer de próstata.</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MX" sz="2400" b="0" i="0" u="none" strike="noStrike" baseline="30000" dirty="0">
                <a:solidFill>
                  <a:srgbClr val="23505E"/>
                </a:solidFill>
                <a:latin typeface="+mj-lt"/>
              </a:rPr>
              <a:t>Adicionalmente, se realizó ampliación de las siguientes actividades:</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MX" sz="2400" b="0" i="0" u="none" strike="noStrike" baseline="30000" dirty="0">
                <a:solidFill>
                  <a:srgbClr val="23505E"/>
                </a:solidFill>
                <a:latin typeface="+mj-lt"/>
              </a:rPr>
              <a:t>Oferta de prestadores para tamizaje de detección de cáncer de cérvix, cáncer de mama y pruebas de ADN PVH.</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MX" sz="2400" b="0" i="0" u="none" strike="noStrike" baseline="30000" dirty="0">
                <a:solidFill>
                  <a:srgbClr val="23505E"/>
                </a:solidFill>
                <a:latin typeface="+mj-lt"/>
              </a:rPr>
              <a:t>Unidad móvil para la toma de mamografías.</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ES_tradnl" sz="2400" b="0" i="0" u="none" strike="noStrike" baseline="30000" dirty="0">
                <a:solidFill>
                  <a:srgbClr val="23505E"/>
                </a:solidFill>
                <a:latin typeface="+mj-lt"/>
              </a:rPr>
              <a:t>Jornadas de hemoglobina glicosilada y antígeno prostático.</a:t>
            </a:r>
          </a:p>
          <a:p>
            <a:pPr marL="342900" marR="0" indent="-342900" algn="l" rtl="0">
              <a:buFont typeface="Arial" panose="020B0604020202020204" pitchFamily="34" charset="0"/>
              <a:buChar char="•"/>
            </a:pPr>
            <a:endParaRPr lang="es-ES_tradnl" sz="2400" b="0" i="0" u="none" strike="noStrike" baseline="30000" dirty="0">
              <a:solidFill>
                <a:srgbClr val="23505E"/>
              </a:solidFill>
              <a:latin typeface="+mj-lt"/>
            </a:endParaRPr>
          </a:p>
          <a:p>
            <a:pPr marL="342900" marR="0" indent="-342900" algn="l" rtl="0">
              <a:buFont typeface="Arial" panose="020B0604020202020204" pitchFamily="34" charset="0"/>
              <a:buChar char="•"/>
            </a:pPr>
            <a:r>
              <a:rPr lang="es-MX" sz="2400" b="0" i="0" u="none" strike="noStrike" baseline="30000" dirty="0">
                <a:solidFill>
                  <a:srgbClr val="23505E"/>
                </a:solidFill>
                <a:latin typeface="+mj-lt"/>
              </a:rPr>
              <a:t>Implementación de jornadas departamentales de vacunación.</a:t>
            </a:r>
          </a:p>
        </p:txBody>
      </p:sp>
    </p:spTree>
    <p:extLst>
      <p:ext uri="{BB962C8B-B14F-4D97-AF65-F5344CB8AC3E}">
        <p14:creationId xmlns:p14="http://schemas.microsoft.com/office/powerpoint/2010/main" val="187280861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8937E7-CEA7-D834-A328-3DF0C7383D01}"/>
              </a:ext>
            </a:extLst>
          </p:cNvPr>
          <p:cNvSpPr txBox="1"/>
          <p:nvPr/>
        </p:nvSpPr>
        <p:spPr>
          <a:xfrm>
            <a:off x="581464" y="1449044"/>
            <a:ext cx="11027484" cy="338554"/>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Asignamos 296.232 autorizaciones de atención de urgencias, con un incremento del 10%  respecto al 2022.</a:t>
            </a:r>
          </a:p>
        </p:txBody>
      </p:sp>
      <p:sp>
        <p:nvSpPr>
          <p:cNvPr id="3" name="CuadroTexto 2">
            <a:extLst>
              <a:ext uri="{FF2B5EF4-FFF2-40B4-BE49-F238E27FC236}">
                <a16:creationId xmlns:a16="http://schemas.microsoft.com/office/drawing/2014/main" id="{49626DFF-12DD-84E7-C704-C0DB557C6B09}"/>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Referencia y Contrarreferencia:</a:t>
            </a:r>
          </a:p>
        </p:txBody>
      </p:sp>
      <p:pic>
        <p:nvPicPr>
          <p:cNvPr id="5" name="Imagen 4">
            <a:extLst>
              <a:ext uri="{FF2B5EF4-FFF2-40B4-BE49-F238E27FC236}">
                <a16:creationId xmlns:a16="http://schemas.microsoft.com/office/drawing/2014/main" id="{EA3016BE-4CAA-CF63-8D2B-4989D2617DE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2891" y="2495538"/>
            <a:ext cx="10584629" cy="2915006"/>
          </a:xfrm>
          <a:prstGeom prst="rect">
            <a:avLst/>
          </a:prstGeom>
        </p:spPr>
      </p:pic>
    </p:spTree>
    <p:extLst>
      <p:ext uri="{BB962C8B-B14F-4D97-AF65-F5344CB8AC3E}">
        <p14:creationId xmlns:p14="http://schemas.microsoft.com/office/powerpoint/2010/main" val="22555046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A628BF-18F8-A732-3102-4544F588C8A6}"/>
              </a:ext>
            </a:extLst>
          </p:cNvPr>
          <p:cNvSpPr txBox="1"/>
          <p:nvPr/>
        </p:nvSpPr>
        <p:spPr>
          <a:xfrm>
            <a:off x="581464" y="1341562"/>
            <a:ext cx="11027484" cy="338554"/>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Gestionamos 78.984 remisiones a hospitalización de mayor nivel de complejidad, con un incremento del 24,4% respecto al 2022.</a:t>
            </a:r>
          </a:p>
        </p:txBody>
      </p:sp>
      <p:sp>
        <p:nvSpPr>
          <p:cNvPr id="3" name="CuadroTexto 2">
            <a:extLst>
              <a:ext uri="{FF2B5EF4-FFF2-40B4-BE49-F238E27FC236}">
                <a16:creationId xmlns:a16="http://schemas.microsoft.com/office/drawing/2014/main" id="{F2878070-26B6-9E33-0D1C-F40D17A3AF60}"/>
              </a:ext>
            </a:extLst>
          </p:cNvPr>
          <p:cNvSpPr txBox="1"/>
          <p:nvPr/>
        </p:nvSpPr>
        <p:spPr>
          <a:xfrm>
            <a:off x="587744" y="177361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Solicitudes de Remisión</a:t>
            </a:r>
          </a:p>
        </p:txBody>
      </p:sp>
      <p:pic>
        <p:nvPicPr>
          <p:cNvPr id="5" name="Imagen 4">
            <a:extLst>
              <a:ext uri="{FF2B5EF4-FFF2-40B4-BE49-F238E27FC236}">
                <a16:creationId xmlns:a16="http://schemas.microsoft.com/office/drawing/2014/main" id="{44922C3A-13E3-660C-8CF8-EB409EBA431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10505" y="2328769"/>
            <a:ext cx="9369401" cy="3661885"/>
          </a:xfrm>
          <a:prstGeom prst="rect">
            <a:avLst/>
          </a:prstGeom>
        </p:spPr>
      </p:pic>
    </p:spTree>
    <p:extLst>
      <p:ext uri="{BB962C8B-B14F-4D97-AF65-F5344CB8AC3E}">
        <p14:creationId xmlns:p14="http://schemas.microsoft.com/office/powerpoint/2010/main" val="206350978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30E0644-68F7-D2B2-A9C9-466BBA1FDD59}"/>
              </a:ext>
            </a:extLst>
          </p:cNvPr>
          <p:cNvSpPr txBox="1"/>
          <p:nvPr/>
        </p:nvSpPr>
        <p:spPr>
          <a:xfrm>
            <a:off x="581464" y="1341562"/>
            <a:ext cx="11027484" cy="584775"/>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Generamos alrededor de 140.447 autorizaciones de internación, de las cuales el 89,9% fueron para hospitalización básica, el 5,4% para UCI y el 4,7% restante para UCE.</a:t>
            </a:r>
          </a:p>
        </p:txBody>
      </p:sp>
      <p:pic>
        <p:nvPicPr>
          <p:cNvPr id="4" name="Imagen 3">
            <a:extLst>
              <a:ext uri="{FF2B5EF4-FFF2-40B4-BE49-F238E27FC236}">
                <a16:creationId xmlns:a16="http://schemas.microsoft.com/office/drawing/2014/main" id="{EBDBD9A4-18BA-0353-72F5-8B09699CADA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0187" y="2205658"/>
            <a:ext cx="7050038" cy="4413513"/>
          </a:xfrm>
          <a:prstGeom prst="rect">
            <a:avLst/>
          </a:prstGeom>
        </p:spPr>
      </p:pic>
    </p:spTree>
    <p:extLst>
      <p:ext uri="{BB962C8B-B14F-4D97-AF65-F5344CB8AC3E}">
        <p14:creationId xmlns:p14="http://schemas.microsoft.com/office/powerpoint/2010/main" val="65728660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9581FF8-FA78-E26D-E020-AFC0F3D9F3A0}"/>
              </a:ext>
            </a:extLst>
          </p:cNvPr>
          <p:cNvSpPr txBox="1"/>
          <p:nvPr/>
        </p:nvSpPr>
        <p:spPr>
          <a:xfrm>
            <a:off x="581464" y="1341562"/>
            <a:ext cx="11027484" cy="338554"/>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Gestionamos alrededor de 14.884 traslados asistenciales, con un incremento del 5,4% respecto al 2022.</a:t>
            </a:r>
          </a:p>
        </p:txBody>
      </p:sp>
      <p:sp>
        <p:nvSpPr>
          <p:cNvPr id="3" name="CuadroTexto 2">
            <a:extLst>
              <a:ext uri="{FF2B5EF4-FFF2-40B4-BE49-F238E27FC236}">
                <a16:creationId xmlns:a16="http://schemas.microsoft.com/office/drawing/2014/main" id="{AD329AB6-B73C-4628-F1C0-E0BF11E4564A}"/>
              </a:ext>
            </a:extLst>
          </p:cNvPr>
          <p:cNvSpPr txBox="1"/>
          <p:nvPr/>
        </p:nvSpPr>
        <p:spPr>
          <a:xfrm>
            <a:off x="587744" y="177361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Adquisición de Servicios:</a:t>
            </a:r>
          </a:p>
        </p:txBody>
      </p:sp>
      <p:pic>
        <p:nvPicPr>
          <p:cNvPr id="5" name="Imagen 4">
            <a:extLst>
              <a:ext uri="{FF2B5EF4-FFF2-40B4-BE49-F238E27FC236}">
                <a16:creationId xmlns:a16="http://schemas.microsoft.com/office/drawing/2014/main" id="{AA2B0A29-6789-3F96-4616-085A18C0D6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16543" y="2699290"/>
            <a:ext cx="8957326" cy="2612876"/>
          </a:xfrm>
          <a:prstGeom prst="rect">
            <a:avLst/>
          </a:prstGeom>
        </p:spPr>
      </p:pic>
    </p:spTree>
    <p:extLst>
      <p:ext uri="{BB962C8B-B14F-4D97-AF65-F5344CB8AC3E}">
        <p14:creationId xmlns:p14="http://schemas.microsoft.com/office/powerpoint/2010/main" val="48256224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C710FE5-A1E6-3478-E7F4-F3F9353E9F5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70" y="765498"/>
            <a:ext cx="7053072" cy="5611368"/>
          </a:xfrm>
          <a:prstGeom prst="rect">
            <a:avLst/>
          </a:prstGeom>
        </p:spPr>
      </p:pic>
    </p:spTree>
    <p:extLst>
      <p:ext uri="{BB962C8B-B14F-4D97-AF65-F5344CB8AC3E}">
        <p14:creationId xmlns:p14="http://schemas.microsoft.com/office/powerpoint/2010/main" val="27757268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763648E-CEDF-8FCA-1DC3-D287C54061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4110" y="1917626"/>
            <a:ext cx="10582192" cy="3312368"/>
          </a:xfrm>
          <a:prstGeom prst="rect">
            <a:avLst/>
          </a:prstGeom>
        </p:spPr>
      </p:pic>
    </p:spTree>
    <p:extLst>
      <p:ext uri="{BB962C8B-B14F-4D97-AF65-F5344CB8AC3E}">
        <p14:creationId xmlns:p14="http://schemas.microsoft.com/office/powerpoint/2010/main" val="200445879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A59D2B-7096-8BC9-6515-A95DDE5F4B4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63" y="354355"/>
            <a:ext cx="7053086" cy="6150877"/>
          </a:xfrm>
          <a:prstGeom prst="rect">
            <a:avLst/>
          </a:prstGeom>
        </p:spPr>
      </p:pic>
    </p:spTree>
    <p:extLst>
      <p:ext uri="{BB962C8B-B14F-4D97-AF65-F5344CB8AC3E}">
        <p14:creationId xmlns:p14="http://schemas.microsoft.com/office/powerpoint/2010/main" val="213314764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3AE94A-9666-9F70-CF0A-BDE44A912785}"/>
              </a:ext>
            </a:extLst>
          </p:cNvPr>
          <p:cNvSpPr txBox="1"/>
          <p:nvPr/>
        </p:nvSpPr>
        <p:spPr>
          <a:xfrm>
            <a:off x="581464" y="1773610"/>
            <a:ext cx="11027484" cy="3785652"/>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Proveedores de Medicamentos:</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le entregaron 14 municipios nuevos al proveedor Todo Drogas.</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contrataron los medicamentos para diabetes especializada con ART Médica para control de la cohorte en mayo del 2023.</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realizó negociación y contratación de un nuevo operador logístico – UT PHARMASYS- durante el año 2023, para la dispensación de tecnologías en 10 municipios a partir del 01 de febrero del 2024.</a:t>
            </a:r>
          </a:p>
          <a:p>
            <a:pPr marR="0" algn="just" rtl="0"/>
            <a:endParaRPr lang="es-MX" sz="2400" i="0" u="none" strike="noStrike" baseline="30000" dirty="0">
              <a:solidFill>
                <a:srgbClr val="23505E"/>
              </a:solidFill>
              <a:latin typeface="+mj-lt"/>
            </a:endParaRPr>
          </a:p>
          <a:p>
            <a:pPr marR="0" algn="just" rtl="0"/>
            <a:r>
              <a:rPr lang="es-MX" sz="2400" b="1" i="0" u="none" strike="noStrike" baseline="30000" dirty="0">
                <a:solidFill>
                  <a:srgbClr val="009B86"/>
                </a:solidFill>
                <a:latin typeface="+mj-lt"/>
              </a:rPr>
              <a:t>Relacionamiento con la Industria Farmacéutica:</a:t>
            </a:r>
            <a:endParaRPr lang="es-MX" sz="240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Se logró la actualización del portafolio de 88 laboratorios (tarifas de referencia para la contratación).</a:t>
            </a:r>
          </a:p>
          <a:p>
            <a:pPr marL="342900" marR="0" indent="-342900" algn="just" rtl="0">
              <a:buFont typeface="Arial" panose="020B0604020202020204" pitchFamily="34" charset="0"/>
              <a:buChar char="•"/>
            </a:pPr>
            <a:r>
              <a:rPr lang="es-MX" sz="2400" i="0" u="none" strike="noStrike" baseline="30000" dirty="0">
                <a:solidFill>
                  <a:srgbClr val="23505E"/>
                </a:solidFill>
                <a:latin typeface="+mj-lt"/>
              </a:rPr>
              <a:t>Validación de la disponibilidad de medicamentos (agotados y desabastecidos) para intervención con las IPS.</a:t>
            </a:r>
          </a:p>
          <a:p>
            <a:pPr marL="342900" marR="0" indent="-342900" algn="just" rtl="0">
              <a:buFont typeface="Arial" panose="020B0604020202020204" pitchFamily="34" charset="0"/>
              <a:buChar char="•"/>
            </a:pPr>
            <a:endParaRPr lang="es-MX" sz="2400" i="0" u="none" strike="noStrike" baseline="30000" dirty="0">
              <a:solidFill>
                <a:srgbClr val="23505E"/>
              </a:solidFill>
              <a:latin typeface="+mj-lt"/>
            </a:endParaRPr>
          </a:p>
          <a:p>
            <a:pPr marR="0" algn="just" rtl="0"/>
            <a:r>
              <a:rPr lang="es-MX" sz="2400" b="1" i="0" u="none" strike="noStrike" baseline="30000" dirty="0">
                <a:solidFill>
                  <a:srgbClr val="009B86"/>
                </a:solidFill>
                <a:latin typeface="+mj-lt"/>
              </a:rPr>
              <a:t>Programas Especiales: </a:t>
            </a:r>
          </a:p>
          <a:p>
            <a:pPr marR="0" algn="just" rtl="0"/>
            <a:r>
              <a:rPr lang="es-MX" sz="2400" i="0" u="none" strike="noStrike" baseline="30000" dirty="0">
                <a:solidFill>
                  <a:srgbClr val="23505E"/>
                </a:solidFill>
                <a:latin typeface="+mj-lt"/>
              </a:rPr>
              <a:t>Desde programas especiales de Savia Salud EPS, se tiene como enfoque principal la oportunidad en el proceso de atención de aquellos pacientes quienes según pertinencia médica cumplen criterios para manejo en el domicilio, </a:t>
            </a:r>
            <a:r>
              <a:rPr lang="es-MX" sz="2400" i="0" u="none" strike="noStrike" baseline="30000" dirty="0" err="1">
                <a:solidFill>
                  <a:srgbClr val="23505E"/>
                </a:solidFill>
                <a:latin typeface="+mj-lt"/>
              </a:rPr>
              <a:t>desescalonamiento</a:t>
            </a:r>
            <a:r>
              <a:rPr lang="es-MX" sz="2400" i="0" u="none" strike="noStrike" baseline="30000" dirty="0">
                <a:solidFill>
                  <a:srgbClr val="23505E"/>
                </a:solidFill>
                <a:latin typeface="+mj-lt"/>
              </a:rPr>
              <a:t> de la alta y mediana complejidad a la baja complejidad, con el fin de brindar una atención de calidad oportuna e impactar en el gasto hospitalario y disminución de las estancias hospitalarias.</a:t>
            </a:r>
          </a:p>
        </p:txBody>
      </p:sp>
      <p:sp>
        <p:nvSpPr>
          <p:cNvPr id="3" name="CuadroTexto 2">
            <a:extLst>
              <a:ext uri="{FF2B5EF4-FFF2-40B4-BE49-F238E27FC236}">
                <a16:creationId xmlns:a16="http://schemas.microsoft.com/office/drawing/2014/main" id="{14B1D95A-41F9-869B-5411-C766C098BB63}"/>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Medicamentos:</a:t>
            </a:r>
          </a:p>
        </p:txBody>
      </p:sp>
    </p:spTree>
    <p:extLst>
      <p:ext uri="{BB962C8B-B14F-4D97-AF65-F5344CB8AC3E}">
        <p14:creationId xmlns:p14="http://schemas.microsoft.com/office/powerpoint/2010/main" val="193459383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C602D05-E5E3-AB9E-F7F7-DAC488FF5841}"/>
              </a:ext>
            </a:extLst>
          </p:cNvPr>
          <p:cNvSpPr txBox="1"/>
          <p:nvPr/>
        </p:nvSpPr>
        <p:spPr>
          <a:xfrm>
            <a:off x="581464" y="1341562"/>
            <a:ext cx="11027484" cy="584775"/>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Atención Domiciliaria: </a:t>
            </a:r>
            <a:r>
              <a:rPr lang="es-MX" sz="2400" i="0" u="none" strike="noStrike" baseline="30000" dirty="0">
                <a:solidFill>
                  <a:srgbClr val="2A5162"/>
                </a:solidFill>
                <a:latin typeface="+mj-lt"/>
              </a:rPr>
              <a:t>Desde el programa de atención domiciliaria se brindaron 36.116 atenciones en el domicilio a pacientes con criterio de manejo agudo, crónico y ventilatorio.</a:t>
            </a:r>
          </a:p>
        </p:txBody>
      </p:sp>
      <p:pic>
        <p:nvPicPr>
          <p:cNvPr id="9" name="Imagen 8">
            <a:extLst>
              <a:ext uri="{FF2B5EF4-FFF2-40B4-BE49-F238E27FC236}">
                <a16:creationId xmlns:a16="http://schemas.microsoft.com/office/drawing/2014/main" id="{4AECC075-6757-3D85-15AF-2DF23F2F20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30645" y="2061642"/>
            <a:ext cx="8929122" cy="4248472"/>
          </a:xfrm>
          <a:prstGeom prst="rect">
            <a:avLst/>
          </a:prstGeom>
        </p:spPr>
      </p:pic>
    </p:spTree>
    <p:extLst>
      <p:ext uri="{BB962C8B-B14F-4D97-AF65-F5344CB8AC3E}">
        <p14:creationId xmlns:p14="http://schemas.microsoft.com/office/powerpoint/2010/main" val="81257294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6A9431-BB08-823A-BFBF-6D545D176CB8}"/>
              </a:ext>
            </a:extLst>
          </p:cNvPr>
          <p:cNvSpPr txBox="1"/>
          <p:nvPr/>
        </p:nvSpPr>
        <p:spPr>
          <a:xfrm>
            <a:off x="581464" y="1341562"/>
            <a:ext cx="11027484" cy="338554"/>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Programa Oxigeno Domiciliario</a:t>
            </a:r>
            <a:r>
              <a:rPr lang="es-MX" sz="2400" i="0" u="none" strike="noStrike" baseline="30000" dirty="0">
                <a:solidFill>
                  <a:srgbClr val="2A5162"/>
                </a:solidFill>
                <a:latin typeface="+mj-lt"/>
              </a:rPr>
              <a:t>: Durante el año 2023 se beneficiaron del suministro de oxígeno domiciliario 9.950 usuarios.</a:t>
            </a:r>
          </a:p>
        </p:txBody>
      </p:sp>
      <p:pic>
        <p:nvPicPr>
          <p:cNvPr id="4" name="Imagen 3">
            <a:extLst>
              <a:ext uri="{FF2B5EF4-FFF2-40B4-BE49-F238E27FC236}">
                <a16:creationId xmlns:a16="http://schemas.microsoft.com/office/drawing/2014/main" id="{CEE1367A-92F4-7690-4EC7-3B807CA1D22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38970" y="1989634"/>
            <a:ext cx="8512471" cy="4050229"/>
          </a:xfrm>
          <a:prstGeom prst="rect">
            <a:avLst/>
          </a:prstGeom>
        </p:spPr>
      </p:pic>
    </p:spTree>
    <p:extLst>
      <p:ext uri="{BB962C8B-B14F-4D97-AF65-F5344CB8AC3E}">
        <p14:creationId xmlns:p14="http://schemas.microsoft.com/office/powerpoint/2010/main" val="4318073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516627"/>
            <a:ext cx="8784973" cy="1754326"/>
          </a:xfrm>
          <a:prstGeom prst="rect">
            <a:avLst/>
          </a:prstGeom>
          <a:noFill/>
        </p:spPr>
        <p:txBody>
          <a:bodyPr wrap="square" rtlCol="0">
            <a:spAutoFit/>
          </a:bodyPr>
          <a:lstStyle/>
          <a:p>
            <a:r>
              <a:rPr lang="es-MX" sz="5400" b="1" dirty="0">
                <a:solidFill>
                  <a:srgbClr val="009B86"/>
                </a:solidFill>
                <a:latin typeface="+mj-lt"/>
              </a:rPr>
              <a:t>Planeación y Gestión</a:t>
            </a:r>
          </a:p>
          <a:p>
            <a:r>
              <a:rPr lang="es-MX" sz="5400" b="1" dirty="0">
                <a:solidFill>
                  <a:srgbClr val="009B86"/>
                </a:solidFill>
                <a:latin typeface="+mj-lt"/>
              </a:rPr>
              <a:t>del Conocimiento</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394158"/>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130009D-B031-F7FB-6E8A-FCB92FC73CE6}"/>
              </a:ext>
            </a:extLst>
          </p:cNvPr>
          <p:cNvSpPr txBox="1"/>
          <p:nvPr/>
        </p:nvSpPr>
        <p:spPr>
          <a:xfrm>
            <a:off x="581464" y="1341562"/>
            <a:ext cx="11027484" cy="584775"/>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Programa Material de Osteosíntesis – MOS: </a:t>
            </a:r>
            <a:r>
              <a:rPr lang="es-MX" sz="2400" i="0" u="none" strike="noStrike" baseline="30000" dirty="0">
                <a:solidFill>
                  <a:srgbClr val="2A5162"/>
                </a:solidFill>
                <a:latin typeface="+mj-lt"/>
              </a:rPr>
              <a:t>Durante el año 2023 se entregó efectivamente en las IPS contratadas el material de osteosíntesis de 4.456 pacientes para sus respectivas cirugías programadas de manera emergente y/o ambulatoria.</a:t>
            </a:r>
          </a:p>
        </p:txBody>
      </p:sp>
      <p:pic>
        <p:nvPicPr>
          <p:cNvPr id="6" name="Imagen 5">
            <a:extLst>
              <a:ext uri="{FF2B5EF4-FFF2-40B4-BE49-F238E27FC236}">
                <a16:creationId xmlns:a16="http://schemas.microsoft.com/office/drawing/2014/main" id="{DFFEE1E3-2652-FE66-BA1C-BB9972A2C2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1140" y="1950826"/>
            <a:ext cx="8608132" cy="4095745"/>
          </a:xfrm>
          <a:prstGeom prst="rect">
            <a:avLst/>
          </a:prstGeom>
        </p:spPr>
      </p:pic>
    </p:spTree>
    <p:extLst>
      <p:ext uri="{BB962C8B-B14F-4D97-AF65-F5344CB8AC3E}">
        <p14:creationId xmlns:p14="http://schemas.microsoft.com/office/powerpoint/2010/main" val="162773282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A23A231-2ADA-A4E7-AC58-071D9A838FB1}"/>
              </a:ext>
            </a:extLst>
          </p:cNvPr>
          <p:cNvSpPr txBox="1"/>
          <p:nvPr/>
        </p:nvSpPr>
        <p:spPr>
          <a:xfrm>
            <a:off x="581464" y="1341562"/>
            <a:ext cx="11027484" cy="584775"/>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Programa Hogar De Paso: </a:t>
            </a:r>
            <a:r>
              <a:rPr lang="es-MX" sz="2400" i="0" u="none" strike="noStrike" baseline="30000" dirty="0">
                <a:solidFill>
                  <a:srgbClr val="2A5162"/>
                </a:solidFill>
                <a:latin typeface="+mj-lt"/>
              </a:rPr>
              <a:t>Durante el año 2023 a través del programa hogar de paso se logra gestión de 1.161 estancias para el goce efectivo de servicios de salud de usuarios que residen fuera del Valle de Aburrá.</a:t>
            </a:r>
          </a:p>
        </p:txBody>
      </p:sp>
      <p:pic>
        <p:nvPicPr>
          <p:cNvPr id="4" name="Imagen 3">
            <a:extLst>
              <a:ext uri="{FF2B5EF4-FFF2-40B4-BE49-F238E27FC236}">
                <a16:creationId xmlns:a16="http://schemas.microsoft.com/office/drawing/2014/main" id="{8CD8EEF6-FE0C-8F02-CBB2-5D8D46B64B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4344" y="1926337"/>
            <a:ext cx="8821724" cy="4197372"/>
          </a:xfrm>
          <a:prstGeom prst="rect">
            <a:avLst/>
          </a:prstGeom>
        </p:spPr>
      </p:pic>
    </p:spTree>
    <p:extLst>
      <p:ext uri="{BB962C8B-B14F-4D97-AF65-F5344CB8AC3E}">
        <p14:creationId xmlns:p14="http://schemas.microsoft.com/office/powerpoint/2010/main" val="98536303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411CD55-7676-B325-4146-6813FC1696E1}"/>
              </a:ext>
            </a:extLst>
          </p:cNvPr>
          <p:cNvSpPr txBox="1"/>
          <p:nvPr/>
        </p:nvSpPr>
        <p:spPr>
          <a:xfrm>
            <a:off x="581464" y="1341562"/>
            <a:ext cx="11027484" cy="584775"/>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Programa Salud Oral: </a:t>
            </a:r>
            <a:r>
              <a:rPr lang="es-MX" sz="2400" i="0" u="none" strike="noStrike" baseline="30000" dirty="0">
                <a:solidFill>
                  <a:srgbClr val="2A5162"/>
                </a:solidFill>
                <a:latin typeface="+mj-lt"/>
              </a:rPr>
              <a:t>Durante el año 2023 se generaron 27.954 autorizaciones para consultas de Odontología General, con un tiempo promedio de asignación de 2.2 días (meta: 3 días)</a:t>
            </a:r>
          </a:p>
        </p:txBody>
      </p:sp>
      <p:pic>
        <p:nvPicPr>
          <p:cNvPr id="6" name="Imagen 5">
            <a:extLst>
              <a:ext uri="{FF2B5EF4-FFF2-40B4-BE49-F238E27FC236}">
                <a16:creationId xmlns:a16="http://schemas.microsoft.com/office/drawing/2014/main" id="{F8BC9B2C-8BDD-B9E2-820F-B68FC1248B9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4345" y="2061642"/>
            <a:ext cx="8821722" cy="4197371"/>
          </a:xfrm>
          <a:prstGeom prst="rect">
            <a:avLst/>
          </a:prstGeom>
        </p:spPr>
      </p:pic>
    </p:spTree>
    <p:extLst>
      <p:ext uri="{BB962C8B-B14F-4D97-AF65-F5344CB8AC3E}">
        <p14:creationId xmlns:p14="http://schemas.microsoft.com/office/powerpoint/2010/main" val="358485946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D60C1E-88B4-DAF7-8D97-9FCA478529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92522" y="1197546"/>
            <a:ext cx="8205367" cy="4627487"/>
          </a:xfrm>
          <a:prstGeom prst="rect">
            <a:avLst/>
          </a:prstGeom>
        </p:spPr>
      </p:pic>
    </p:spTree>
    <p:extLst>
      <p:ext uri="{BB962C8B-B14F-4D97-AF65-F5344CB8AC3E}">
        <p14:creationId xmlns:p14="http://schemas.microsoft.com/office/powerpoint/2010/main" val="354176793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EC7A8E-1371-5516-416A-122E63B06F96}"/>
              </a:ext>
            </a:extLst>
          </p:cNvPr>
          <p:cNvSpPr txBox="1"/>
          <p:nvPr/>
        </p:nvSpPr>
        <p:spPr>
          <a:xfrm>
            <a:off x="581464" y="1765987"/>
            <a:ext cx="11027484" cy="1815882"/>
          </a:xfrm>
          <a:prstGeom prst="rect">
            <a:avLst/>
          </a:prstGeom>
          <a:noFill/>
        </p:spPr>
        <p:txBody>
          <a:bodyPr vert="horz" wrap="square" rtlCol="0" anchor="t">
            <a:spAutoFit/>
          </a:bodyPr>
          <a:lstStyle/>
          <a:p>
            <a:pPr marR="0" algn="just" rtl="0"/>
            <a:r>
              <a:rPr lang="es-MX" sz="2400" i="0" u="none" strike="noStrike" baseline="30000" dirty="0">
                <a:solidFill>
                  <a:srgbClr val="23505E"/>
                </a:solidFill>
                <a:latin typeface="+mj-lt"/>
              </a:rPr>
              <a:t>La evaluación sistemática de la calidad de los servicios de salud realizada a la red contratada por Savia Salud EPS tiene como propósito obtener información relevante que permita la toma de decisiones acertadas, con enfoque en el aseguramiento de la calidad de los servicios de salud contratados, así como en los resultados obtenidos y en el nivel de satisfacción de nuestros afiliados.</a:t>
            </a:r>
          </a:p>
          <a:p>
            <a:pPr marR="0" algn="just" rtl="0"/>
            <a:endParaRPr lang="es-MX" sz="2400" i="0" u="none" strike="noStrike" baseline="30000" dirty="0">
              <a:solidFill>
                <a:srgbClr val="23505E"/>
              </a:solidFill>
              <a:latin typeface="+mj-lt"/>
            </a:endParaRPr>
          </a:p>
          <a:p>
            <a:pPr marR="0" algn="just" rtl="0"/>
            <a:r>
              <a:rPr lang="es-MX" sz="2400" i="0" u="none" strike="noStrike" baseline="30000" dirty="0">
                <a:solidFill>
                  <a:srgbClr val="23505E"/>
                </a:solidFill>
                <a:latin typeface="+mj-lt"/>
              </a:rPr>
              <a:t>En el año 2023 se realizaron 120 auditorías de calidad tanto a prestadores como proveedores, el promedio general de cumplimiento por dimensión de la Red Prestadora Se muestra en la siguiente gráfica:</a:t>
            </a:r>
          </a:p>
        </p:txBody>
      </p:sp>
      <p:sp>
        <p:nvSpPr>
          <p:cNvPr id="3" name="CuadroTexto 2">
            <a:extLst>
              <a:ext uri="{FF2B5EF4-FFF2-40B4-BE49-F238E27FC236}">
                <a16:creationId xmlns:a16="http://schemas.microsoft.com/office/drawing/2014/main" id="{27B9C280-5339-0E74-4546-0989590EA0E2}"/>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Auditoría de Calidad a la Red:</a:t>
            </a:r>
          </a:p>
        </p:txBody>
      </p:sp>
      <p:pic>
        <p:nvPicPr>
          <p:cNvPr id="5" name="Imagen 4">
            <a:extLst>
              <a:ext uri="{FF2B5EF4-FFF2-40B4-BE49-F238E27FC236}">
                <a16:creationId xmlns:a16="http://schemas.microsoft.com/office/drawing/2014/main" id="{6BACAC3D-A6B7-F3E8-0A8E-CE13700CDD1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465" y="3897667"/>
            <a:ext cx="11027484" cy="1615522"/>
          </a:xfrm>
          <a:prstGeom prst="rect">
            <a:avLst/>
          </a:prstGeom>
        </p:spPr>
      </p:pic>
    </p:spTree>
    <p:extLst>
      <p:ext uri="{BB962C8B-B14F-4D97-AF65-F5344CB8AC3E}">
        <p14:creationId xmlns:p14="http://schemas.microsoft.com/office/powerpoint/2010/main" val="144545144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1990750" y="2853730"/>
            <a:ext cx="8280919" cy="923330"/>
          </a:xfrm>
          <a:prstGeom prst="rect">
            <a:avLst/>
          </a:prstGeom>
          <a:noFill/>
        </p:spPr>
        <p:txBody>
          <a:bodyPr wrap="square" rtlCol="0">
            <a:spAutoFit/>
          </a:bodyPr>
          <a:lstStyle/>
          <a:p>
            <a:r>
              <a:rPr lang="es-MX" sz="5400" b="1" dirty="0">
                <a:solidFill>
                  <a:srgbClr val="009B86"/>
                </a:solidFill>
                <a:latin typeface="+mj-lt"/>
              </a:rPr>
              <a:t>Gestión del Riesgo en Salud </a:t>
            </a:r>
            <a:endParaRPr lang="es-CO" sz="5400" b="1" dirty="0">
              <a:solidFill>
                <a:srgbClr val="009B86"/>
              </a:solidFill>
              <a:latin typeface="+mj-lt"/>
            </a:endParaRPr>
          </a:p>
        </p:txBody>
      </p:sp>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702719" y="2709714"/>
            <a:ext cx="0" cy="13681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3142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7F2D7FA-CD9F-42CC-1361-3E484A0E1D7D}"/>
              </a:ext>
            </a:extLst>
          </p:cNvPr>
          <p:cNvPicPr>
            <a:picLocks noChangeAspect="1"/>
          </p:cNvPicPr>
          <p:nvPr/>
        </p:nvPicPr>
        <p:blipFill>
          <a:blip r:embed="rId2"/>
          <a:stretch>
            <a:fillRect/>
          </a:stretch>
        </p:blipFill>
        <p:spPr>
          <a:xfrm>
            <a:off x="2350790" y="1186023"/>
            <a:ext cx="7086600" cy="4762500"/>
          </a:xfrm>
          <a:prstGeom prst="rect">
            <a:avLst/>
          </a:prstGeom>
        </p:spPr>
      </p:pic>
      <p:sp>
        <p:nvSpPr>
          <p:cNvPr id="7" name="CuadroTexto 6">
            <a:extLst>
              <a:ext uri="{FF2B5EF4-FFF2-40B4-BE49-F238E27FC236}">
                <a16:creationId xmlns:a16="http://schemas.microsoft.com/office/drawing/2014/main" id="{E4105C49-CD8F-68F3-BECD-33AB423D7A3A}"/>
              </a:ext>
            </a:extLst>
          </p:cNvPr>
          <p:cNvSpPr txBox="1"/>
          <p:nvPr/>
        </p:nvSpPr>
        <p:spPr>
          <a:xfrm>
            <a:off x="1126654" y="736318"/>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Perfil Sociodemográfico:</a:t>
            </a:r>
          </a:p>
        </p:txBody>
      </p:sp>
    </p:spTree>
    <p:extLst>
      <p:ext uri="{BB962C8B-B14F-4D97-AF65-F5344CB8AC3E}">
        <p14:creationId xmlns:p14="http://schemas.microsoft.com/office/powerpoint/2010/main" val="97896340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C8B6F1-12D6-A167-EA50-FFEA3C8DD7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59839"/>
            <a:ext cx="6192688" cy="4339968"/>
          </a:xfrm>
          <a:prstGeom prst="rect">
            <a:avLst/>
          </a:prstGeom>
        </p:spPr>
      </p:pic>
      <p:pic>
        <p:nvPicPr>
          <p:cNvPr id="4" name="Imagen 3">
            <a:extLst>
              <a:ext uri="{FF2B5EF4-FFF2-40B4-BE49-F238E27FC236}">
                <a16:creationId xmlns:a16="http://schemas.microsoft.com/office/drawing/2014/main" id="{6FE8ACCE-C20F-B1AD-CA34-5034955B24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3278" y="2421682"/>
            <a:ext cx="5120216" cy="2416282"/>
          </a:xfrm>
          <a:prstGeom prst="rect">
            <a:avLst/>
          </a:prstGeom>
        </p:spPr>
      </p:pic>
    </p:spTree>
    <p:extLst>
      <p:ext uri="{BB962C8B-B14F-4D97-AF65-F5344CB8AC3E}">
        <p14:creationId xmlns:p14="http://schemas.microsoft.com/office/powerpoint/2010/main" val="272236559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98C088-DE23-AC9C-D0BA-700A28209119}"/>
              </a:ext>
            </a:extLst>
          </p:cNvPr>
          <p:cNvSpPr txBox="1"/>
          <p:nvPr/>
        </p:nvSpPr>
        <p:spPr>
          <a:xfrm>
            <a:off x="622598" y="1434474"/>
            <a:ext cx="8520116" cy="338554"/>
          </a:xfrm>
          <a:prstGeom prst="rect">
            <a:avLst/>
          </a:prstGeom>
          <a:noFill/>
        </p:spPr>
        <p:txBody>
          <a:bodyPr vert="horz" wrap="square" rtlCol="0" anchor="t">
            <a:spAutoFit/>
          </a:bodyPr>
          <a:lstStyle/>
          <a:p>
            <a:pPr marR="0" rtl="0"/>
            <a:r>
              <a:rPr lang="es-MX" sz="2400" i="0" u="none" strike="noStrike" baseline="30000" dirty="0">
                <a:solidFill>
                  <a:srgbClr val="23505E"/>
                </a:solidFill>
                <a:latin typeface="+mj-lt"/>
              </a:rPr>
              <a:t>Niños menores de 5 años: 100.203 (6% respecto a la población total)</a:t>
            </a:r>
          </a:p>
        </p:txBody>
      </p:sp>
      <p:sp>
        <p:nvSpPr>
          <p:cNvPr id="5" name="CuadroTexto 4">
            <a:extLst>
              <a:ext uri="{FF2B5EF4-FFF2-40B4-BE49-F238E27FC236}">
                <a16:creationId xmlns:a16="http://schemas.microsoft.com/office/drawing/2014/main" id="{0CC4B8C1-2E11-E2F0-C8B6-C40669E77740}"/>
              </a:ext>
            </a:extLst>
          </p:cNvPr>
          <p:cNvSpPr txBox="1"/>
          <p:nvPr/>
        </p:nvSpPr>
        <p:spPr>
          <a:xfrm>
            <a:off x="1198662" y="608553"/>
            <a:ext cx="3456384" cy="461665"/>
          </a:xfrm>
          <a:prstGeom prst="rect">
            <a:avLst/>
          </a:prstGeom>
          <a:noFill/>
        </p:spPr>
        <p:txBody>
          <a:bodyPr wrap="square">
            <a:spAutoFit/>
          </a:bodyPr>
          <a:lstStyle/>
          <a:p>
            <a:pPr marR="0" rtl="0"/>
            <a:r>
              <a:rPr lang="es-MX" sz="3600" b="1" i="0" u="none" strike="noStrike" baseline="30000">
                <a:solidFill>
                  <a:srgbClr val="00A48D"/>
                </a:solidFill>
                <a:latin typeface="+mj-lt"/>
              </a:rPr>
              <a:t>Grupos Priorizados:</a:t>
            </a:r>
            <a:endParaRPr lang="es-MX" sz="3600" b="1" i="0" u="none" strike="noStrike" baseline="30000" dirty="0">
              <a:solidFill>
                <a:srgbClr val="00A48D"/>
              </a:solidFill>
              <a:latin typeface="+mj-lt"/>
            </a:endParaRPr>
          </a:p>
        </p:txBody>
      </p:sp>
      <p:pic>
        <p:nvPicPr>
          <p:cNvPr id="7" name="Imagen 6">
            <a:extLst>
              <a:ext uri="{FF2B5EF4-FFF2-40B4-BE49-F238E27FC236}">
                <a16:creationId xmlns:a16="http://schemas.microsoft.com/office/drawing/2014/main" id="{40A7935F-8663-4381-6BD1-E7950106427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2731" y="2349674"/>
            <a:ext cx="8544950" cy="2880320"/>
          </a:xfrm>
          <a:prstGeom prst="rect">
            <a:avLst/>
          </a:prstGeom>
        </p:spPr>
      </p:pic>
    </p:spTree>
    <p:extLst>
      <p:ext uri="{BB962C8B-B14F-4D97-AF65-F5344CB8AC3E}">
        <p14:creationId xmlns:p14="http://schemas.microsoft.com/office/powerpoint/2010/main" val="270712468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A9114E-ACE6-A2CE-3A6A-CA4991EAE160}"/>
              </a:ext>
            </a:extLst>
          </p:cNvPr>
          <p:cNvSpPr txBox="1"/>
          <p:nvPr/>
        </p:nvSpPr>
        <p:spPr>
          <a:xfrm>
            <a:off x="622598" y="4610085"/>
            <a:ext cx="10945216" cy="1815882"/>
          </a:xfrm>
          <a:prstGeom prst="rect">
            <a:avLst/>
          </a:prstGeom>
          <a:noFill/>
        </p:spPr>
        <p:txBody>
          <a:bodyPr wrap="square">
            <a:spAutoFit/>
          </a:bodyPr>
          <a:lstStyle/>
          <a:p>
            <a:pPr marR="0" algn="just" rtl="0"/>
            <a:r>
              <a:rPr lang="es-MX" sz="2400" b="1" i="0" u="none" strike="noStrike" baseline="30000" dirty="0">
                <a:solidFill>
                  <a:srgbClr val="23505E"/>
                </a:solidFill>
                <a:latin typeface="+mj-lt"/>
              </a:rPr>
              <a:t>Durante el año 2023 se implementaron pruebas de detección activa para Cáncer de Cérvix y Cáncer de Mama mediante las siguientes estrategias:</a:t>
            </a:r>
          </a:p>
          <a:p>
            <a:pPr marR="0" algn="just" rtl="0"/>
            <a:endParaRPr lang="es-ES_tradnl" sz="2400" b="0" i="0" u="none" strike="noStrike" baseline="30000" dirty="0">
              <a:solidFill>
                <a:srgbClr val="23505E"/>
              </a:solidFill>
              <a:latin typeface="+mj-lt"/>
            </a:endParaRP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Apertura de horario extensivo para la toma de mamografías.</a:t>
            </a:r>
          </a:p>
          <a:p>
            <a:pPr marL="342900" marR="0" indent="-342900" algn="just" rtl="0">
              <a:buFont typeface="Arial" panose="020B0604020202020204" pitchFamily="34" charset="0"/>
              <a:buChar char="•"/>
            </a:pPr>
            <a:r>
              <a:rPr lang="es-ES_tradnl" sz="2400" b="0" i="0" u="none" strike="noStrike" baseline="30000" dirty="0">
                <a:solidFill>
                  <a:srgbClr val="23505E"/>
                </a:solidFill>
                <a:latin typeface="+mj-lt"/>
              </a:rPr>
              <a:t>Jornadas de citología.</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Aumento en la programación de citologías.</a:t>
            </a:r>
          </a:p>
          <a:p>
            <a:pPr marL="342900" marR="0" indent="-342900" algn="just" rtl="0">
              <a:buFont typeface="Arial" panose="020B0604020202020204" pitchFamily="34" charset="0"/>
              <a:buChar char="•"/>
            </a:pPr>
            <a:r>
              <a:rPr lang="es-MX" sz="2400" b="0" i="0" u="none" strike="noStrike" baseline="30000" dirty="0">
                <a:solidFill>
                  <a:srgbClr val="23505E"/>
                </a:solidFill>
                <a:latin typeface="+mj-lt"/>
              </a:rPr>
              <a:t>Prestador con unidad móvil para la toma de mamografías.</a:t>
            </a:r>
          </a:p>
        </p:txBody>
      </p:sp>
      <p:sp>
        <p:nvSpPr>
          <p:cNvPr id="8" name="CuadroTexto 7">
            <a:extLst>
              <a:ext uri="{FF2B5EF4-FFF2-40B4-BE49-F238E27FC236}">
                <a16:creationId xmlns:a16="http://schemas.microsoft.com/office/drawing/2014/main" id="{E887F442-61C8-FDB0-042B-6F9AA91B2E8A}"/>
              </a:ext>
            </a:extLst>
          </p:cNvPr>
          <p:cNvSpPr txBox="1"/>
          <p:nvPr/>
        </p:nvSpPr>
        <p:spPr>
          <a:xfrm>
            <a:off x="622600" y="1276843"/>
            <a:ext cx="11567813" cy="338554"/>
          </a:xfrm>
          <a:prstGeom prst="rect">
            <a:avLst/>
          </a:prstGeom>
          <a:noFill/>
        </p:spPr>
        <p:txBody>
          <a:bodyPr vert="horz" wrap="square" rtlCol="0" anchor="t">
            <a:spAutoFit/>
          </a:bodyPr>
          <a:lstStyle/>
          <a:p>
            <a:pPr marR="0" rtl="0"/>
            <a:r>
              <a:rPr lang="es-MX" sz="2400" i="0" u="none" strike="noStrike" baseline="30000" dirty="0">
                <a:solidFill>
                  <a:srgbClr val="23505E"/>
                </a:solidFill>
                <a:latin typeface="+mj-lt"/>
              </a:rPr>
              <a:t>Mujeres en edad fértil (10 a 49 años): 487.839 (29,2% respecto a la población total).</a:t>
            </a:r>
          </a:p>
        </p:txBody>
      </p:sp>
      <p:pic>
        <p:nvPicPr>
          <p:cNvPr id="10" name="Imagen 9">
            <a:extLst>
              <a:ext uri="{FF2B5EF4-FFF2-40B4-BE49-F238E27FC236}">
                <a16:creationId xmlns:a16="http://schemas.microsoft.com/office/drawing/2014/main" id="{4C2B329D-5385-5C79-B981-F23DF0D02C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70415" y="1924609"/>
            <a:ext cx="7049581" cy="2376264"/>
          </a:xfrm>
          <a:prstGeom prst="rect">
            <a:avLst/>
          </a:prstGeom>
        </p:spPr>
      </p:pic>
    </p:spTree>
    <p:extLst>
      <p:ext uri="{BB962C8B-B14F-4D97-AF65-F5344CB8AC3E}">
        <p14:creationId xmlns:p14="http://schemas.microsoft.com/office/powerpoint/2010/main" val="42333902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D1745C-58D1-9C16-CE8A-1B9C0E574444}"/>
              </a:ext>
            </a:extLst>
          </p:cNvPr>
          <p:cNvSpPr txBox="1"/>
          <p:nvPr/>
        </p:nvSpPr>
        <p:spPr>
          <a:xfrm>
            <a:off x="1666714" y="902173"/>
            <a:ext cx="6228692" cy="784830"/>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Sistema Integrado de Gestión del Riesgo – SIGR</a:t>
            </a:r>
            <a:r>
              <a:rPr lang="es-MX" sz="2400" b="0" i="0" u="none" strike="noStrike" baseline="30000" dirty="0">
                <a:solidFill>
                  <a:srgbClr val="00A48D"/>
                </a:solidFill>
                <a:latin typeface="+mj-lt"/>
              </a:rPr>
              <a:t>: </a:t>
            </a:r>
            <a:endParaRPr lang="es-MX" sz="2400" b="0" i="0" u="none" strike="noStrike" baseline="30000" dirty="0">
              <a:solidFill>
                <a:srgbClr val="23505E"/>
              </a:solidFill>
              <a:latin typeface="+mj-lt"/>
            </a:endParaRPr>
          </a:p>
          <a:p>
            <a:endParaRPr lang="es-CO" dirty="0"/>
          </a:p>
        </p:txBody>
      </p:sp>
      <p:sp>
        <p:nvSpPr>
          <p:cNvPr id="3" name="CuadroTexto 2">
            <a:extLst>
              <a:ext uri="{FF2B5EF4-FFF2-40B4-BE49-F238E27FC236}">
                <a16:creationId xmlns:a16="http://schemas.microsoft.com/office/drawing/2014/main" id="{8F83C345-2089-F8FC-D10A-DBFDBCD4BE25}"/>
              </a:ext>
            </a:extLst>
          </p:cNvPr>
          <p:cNvSpPr txBox="1"/>
          <p:nvPr/>
        </p:nvSpPr>
        <p:spPr>
          <a:xfrm>
            <a:off x="808988" y="1687003"/>
            <a:ext cx="9865096" cy="1200329"/>
          </a:xfrm>
          <a:prstGeom prst="rect">
            <a:avLst/>
          </a:prstGeom>
          <a:noFill/>
        </p:spPr>
        <p:txBody>
          <a:bodyPr wrap="square" rtlCol="0">
            <a:spAutoFit/>
          </a:bodyPr>
          <a:lstStyle/>
          <a:p>
            <a:pPr marR="0" algn="just" rtl="0"/>
            <a:r>
              <a:rPr lang="es-MX" sz="2400" b="0" i="0" u="none" strike="noStrike" baseline="30000" dirty="0">
                <a:solidFill>
                  <a:srgbClr val="23505E"/>
                </a:solidFill>
                <a:latin typeface="+mj-lt"/>
              </a:rPr>
              <a:t>Desde Planeación y Gestión del Conocimiento, se proporcionó un acompañamiento técnico y metodológico </a:t>
            </a:r>
            <a:r>
              <a:rPr lang="es-MX" sz="2400" b="0" i="0" u="none" strike="noStrike" baseline="30000" dirty="0" err="1">
                <a:solidFill>
                  <a:srgbClr val="23505E"/>
                </a:solidFill>
                <a:latin typeface="+mj-lt"/>
              </a:rPr>
              <a:t>contínuo</a:t>
            </a:r>
            <a:r>
              <a:rPr lang="es-MX" sz="2400" b="0" i="0" u="none" strike="noStrike" baseline="30000" dirty="0">
                <a:solidFill>
                  <a:srgbClr val="23505E"/>
                </a:solidFill>
                <a:latin typeface="+mj-lt"/>
              </a:rPr>
              <a:t> en relación con el Sistema Integrado de Gestión del Riesgo (SIGR) en todos los procesos de la organización logrando una reducción del 5,2% en la manifestación de riesgos a lo largo del año 2023, destacando nuestro compromiso y eficacia en la gestión del riesgo, mediante las siguientes etapas:</a:t>
            </a:r>
            <a:endParaRPr lang="es-MX" sz="2400" dirty="0">
              <a:latin typeface="+mj-lt"/>
            </a:endParaRPr>
          </a:p>
        </p:txBody>
      </p:sp>
      <p:pic>
        <p:nvPicPr>
          <p:cNvPr id="7" name="Imagen 6">
            <a:extLst>
              <a:ext uri="{FF2B5EF4-FFF2-40B4-BE49-F238E27FC236}">
                <a16:creationId xmlns:a16="http://schemas.microsoft.com/office/drawing/2014/main" id="{D1467414-BF6B-3A8F-DE16-CA57709E4C3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83943" y="2853722"/>
            <a:ext cx="7715185" cy="3270785"/>
          </a:xfrm>
          <a:prstGeom prst="rect">
            <a:avLst/>
          </a:prstGeom>
        </p:spPr>
      </p:pic>
    </p:spTree>
    <p:extLst>
      <p:ext uri="{BB962C8B-B14F-4D97-AF65-F5344CB8AC3E}">
        <p14:creationId xmlns:p14="http://schemas.microsoft.com/office/powerpoint/2010/main" val="28575488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95D08A-6376-07E0-EC6E-F49B574A9128}"/>
              </a:ext>
            </a:extLst>
          </p:cNvPr>
          <p:cNvSpPr txBox="1"/>
          <p:nvPr/>
        </p:nvSpPr>
        <p:spPr>
          <a:xfrm>
            <a:off x="622598" y="1434474"/>
            <a:ext cx="8520116" cy="338554"/>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Adultos mayores de 60 años: 325.172 (19,5%).</a:t>
            </a:r>
          </a:p>
        </p:txBody>
      </p:sp>
      <p:pic>
        <p:nvPicPr>
          <p:cNvPr id="4" name="Imagen 3">
            <a:extLst>
              <a:ext uri="{FF2B5EF4-FFF2-40B4-BE49-F238E27FC236}">
                <a16:creationId xmlns:a16="http://schemas.microsoft.com/office/drawing/2014/main" id="{E17B7252-5AB9-2580-B407-9D751221388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2073" y="2277666"/>
            <a:ext cx="8226266" cy="2772899"/>
          </a:xfrm>
          <a:prstGeom prst="rect">
            <a:avLst/>
          </a:prstGeom>
        </p:spPr>
      </p:pic>
    </p:spTree>
    <p:extLst>
      <p:ext uri="{BB962C8B-B14F-4D97-AF65-F5344CB8AC3E}">
        <p14:creationId xmlns:p14="http://schemas.microsoft.com/office/powerpoint/2010/main" val="28129328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5B7273-90E5-71E1-9114-B02235F978AA}"/>
              </a:ext>
            </a:extLst>
          </p:cNvPr>
          <p:cNvSpPr txBox="1"/>
          <p:nvPr/>
        </p:nvSpPr>
        <p:spPr>
          <a:xfrm>
            <a:off x="1126654" y="419161"/>
            <a:ext cx="8520116" cy="2000548"/>
          </a:xfrm>
          <a:prstGeom prst="rect">
            <a:avLst/>
          </a:prstGeom>
          <a:noFill/>
        </p:spPr>
        <p:txBody>
          <a:bodyPr vert="horz" wrap="square" rtlCol="0" anchor="t">
            <a:spAutoFit/>
          </a:bodyPr>
          <a:lstStyle/>
          <a:p>
            <a:pPr marR="0" algn="just" rtl="0"/>
            <a:r>
              <a:rPr lang="es-MX" sz="2400" b="1" i="0" u="none" strike="noStrike" baseline="30000" dirty="0">
                <a:solidFill>
                  <a:srgbClr val="00A48D"/>
                </a:solidFill>
                <a:latin typeface="+mj-lt"/>
              </a:rPr>
              <a:t>Gestión Programa Detección Cáncer Cérvix y Mama</a:t>
            </a:r>
            <a:r>
              <a:rPr lang="es-MX" sz="2400" b="0" i="0" u="none" strike="noStrike" baseline="30000" dirty="0">
                <a:solidFill>
                  <a:srgbClr val="00A48D"/>
                </a:solidFill>
                <a:latin typeface="+mj-lt"/>
              </a:rPr>
              <a:t>:</a:t>
            </a:r>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La toma de mamografías incremento un 54,3% en el año 2023 </a:t>
            </a:r>
          </a:p>
          <a:p>
            <a:pPr marR="0" algn="just" rtl="0"/>
            <a:r>
              <a:rPr lang="es-ES_tradnl" sz="2400" b="0" i="0" u="none" strike="noStrike" baseline="30000" dirty="0">
                <a:solidFill>
                  <a:srgbClr val="23505E"/>
                </a:solidFill>
                <a:latin typeface="+mj-lt"/>
              </a:rPr>
              <a:t>2021: 34.274</a:t>
            </a:r>
          </a:p>
          <a:p>
            <a:pPr marR="0" algn="just" rtl="0"/>
            <a:r>
              <a:rPr lang="es-ES_tradnl" sz="2400" b="0" i="0" u="none" strike="noStrike" baseline="30000" dirty="0">
                <a:solidFill>
                  <a:srgbClr val="23505E"/>
                </a:solidFill>
                <a:latin typeface="+mj-lt"/>
              </a:rPr>
              <a:t>2022: 48.480</a:t>
            </a:r>
          </a:p>
          <a:p>
            <a:pPr marR="0" algn="just" rtl="0"/>
            <a:r>
              <a:rPr lang="es-ES_tradnl" sz="2400" b="0" i="0" u="none" strike="noStrike" baseline="30000" dirty="0">
                <a:solidFill>
                  <a:srgbClr val="23505E"/>
                </a:solidFill>
                <a:latin typeface="+mj-lt"/>
              </a:rPr>
              <a:t>2023: 74.821</a:t>
            </a:r>
          </a:p>
          <a:p>
            <a:pPr marR="0" algn="just" rtl="0"/>
            <a:endParaRPr lang="es-ES_tradnl" sz="2400" baseline="30000" dirty="0">
              <a:solidFill>
                <a:srgbClr val="23505E"/>
              </a:solidFill>
              <a:latin typeface="+mj-lt"/>
            </a:endParaRPr>
          </a:p>
          <a:p>
            <a:pPr algn="just"/>
            <a:r>
              <a:rPr lang="es-MX" sz="2400" b="0" i="0" u="none" strike="noStrike" baseline="30000" dirty="0">
                <a:solidFill>
                  <a:srgbClr val="23505E"/>
                </a:solidFill>
                <a:latin typeface="+mj-lt"/>
              </a:rPr>
              <a:t>Se realizaron un total de 725 jornadas con la asistencia de 16.732 afiliadas entre los 50 y 69 años</a:t>
            </a:r>
            <a:r>
              <a:rPr lang="es-MX" sz="2400" b="0" i="0" u="none" strike="noStrike" baseline="30000" dirty="0">
                <a:solidFill>
                  <a:srgbClr val="23505E"/>
                </a:solidFill>
                <a:latin typeface="Open Sans" panose="020B0606030504020204" pitchFamily="34" charset="0"/>
              </a:rPr>
              <a:t>.</a:t>
            </a:r>
          </a:p>
          <a:p>
            <a:pPr marR="0" algn="just" rtl="0"/>
            <a:endParaRPr lang="es-MX" sz="1800" b="0" i="0" u="none" strike="noStrike" baseline="30000" dirty="0">
              <a:solidFill>
                <a:srgbClr val="23505E"/>
              </a:solidFill>
              <a:latin typeface="Open Sans" panose="020B0606030504020204" pitchFamily="34" charset="0"/>
            </a:endParaRPr>
          </a:p>
        </p:txBody>
      </p:sp>
      <p:pic>
        <p:nvPicPr>
          <p:cNvPr id="4" name="Imagen 3">
            <a:extLst>
              <a:ext uri="{FF2B5EF4-FFF2-40B4-BE49-F238E27FC236}">
                <a16:creationId xmlns:a16="http://schemas.microsoft.com/office/drawing/2014/main" id="{62C7AC9B-7D17-FF0C-3C5E-DAF72E82E1B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0167" y="2421682"/>
            <a:ext cx="7410078" cy="4177580"/>
          </a:xfrm>
          <a:prstGeom prst="rect">
            <a:avLst/>
          </a:prstGeom>
        </p:spPr>
      </p:pic>
    </p:spTree>
    <p:extLst>
      <p:ext uri="{BB962C8B-B14F-4D97-AF65-F5344CB8AC3E}">
        <p14:creationId xmlns:p14="http://schemas.microsoft.com/office/powerpoint/2010/main" val="173802246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888A39F-109F-5B1A-E7A9-83142CA17277}"/>
              </a:ext>
            </a:extLst>
          </p:cNvPr>
          <p:cNvSpPr txBox="1"/>
          <p:nvPr/>
        </p:nvSpPr>
        <p:spPr>
          <a:xfrm>
            <a:off x="622598" y="1341562"/>
            <a:ext cx="11161240" cy="584775"/>
          </a:xfrm>
          <a:prstGeom prst="rect">
            <a:avLst/>
          </a:prstGeom>
          <a:noFill/>
        </p:spPr>
        <p:txBody>
          <a:bodyPr vert="horz" wrap="square" rtlCol="0" anchor="t">
            <a:spAutoFit/>
          </a:bodyPr>
          <a:lstStyle/>
          <a:p>
            <a:pPr marR="0" algn="just" rtl="0"/>
            <a:r>
              <a:rPr lang="es-MX" sz="2400" b="0" i="0" u="none" strike="noStrike" baseline="30000" dirty="0">
                <a:solidFill>
                  <a:srgbClr val="23505E"/>
                </a:solidFill>
                <a:latin typeface="+mj-lt"/>
              </a:rPr>
              <a:t>Las usuarias diagnosticadas con Cáncer de Mama afiliadas a Savia Salud EPS esperaron 33,35 días entre la confirmación diagnóstica por biopsia y el inicio de tratamiento (puede ser Cirugía, Quimioterapia o Radioterapia).</a:t>
            </a:r>
          </a:p>
        </p:txBody>
      </p:sp>
      <p:pic>
        <p:nvPicPr>
          <p:cNvPr id="4" name="Imagen 3">
            <a:extLst>
              <a:ext uri="{FF2B5EF4-FFF2-40B4-BE49-F238E27FC236}">
                <a16:creationId xmlns:a16="http://schemas.microsoft.com/office/drawing/2014/main" id="{51563602-88C3-72AE-0A0D-DFB05FA922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16460" y="2061642"/>
            <a:ext cx="8757492" cy="3888432"/>
          </a:xfrm>
          <a:prstGeom prst="rect">
            <a:avLst/>
          </a:prstGeom>
        </p:spPr>
      </p:pic>
    </p:spTree>
    <p:extLst>
      <p:ext uri="{BB962C8B-B14F-4D97-AF65-F5344CB8AC3E}">
        <p14:creationId xmlns:p14="http://schemas.microsoft.com/office/powerpoint/2010/main" val="212827802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5BBEEB-06B2-4A4F-63B5-0A6AA4D5BC70}"/>
              </a:ext>
            </a:extLst>
          </p:cNvPr>
          <p:cNvSpPr txBox="1"/>
          <p:nvPr/>
        </p:nvSpPr>
        <p:spPr>
          <a:xfrm>
            <a:off x="1198662" y="765498"/>
            <a:ext cx="8520116" cy="2308324"/>
          </a:xfrm>
          <a:prstGeom prst="rect">
            <a:avLst/>
          </a:prstGeom>
          <a:noFill/>
        </p:spPr>
        <p:txBody>
          <a:bodyPr vert="horz" wrap="square" rtlCol="0" anchor="t">
            <a:spAutoFit/>
          </a:bodyPr>
          <a:lstStyle/>
          <a:p>
            <a:pPr marR="0" algn="just" rtl="0"/>
            <a:r>
              <a:rPr lang="es-MX" sz="2400" b="1" i="0" u="none" strike="noStrike" baseline="30000" dirty="0">
                <a:solidFill>
                  <a:srgbClr val="009B86"/>
                </a:solidFill>
                <a:latin typeface="+mj-lt"/>
              </a:rPr>
              <a:t>La toma de citologías incrementó un 68% en el año 2023 </a:t>
            </a:r>
          </a:p>
          <a:p>
            <a:pPr marR="0" algn="just" rtl="0"/>
            <a:r>
              <a:rPr lang="es-MX" sz="2400" b="1" i="0" u="none" strike="noStrike" baseline="30000" dirty="0">
                <a:solidFill>
                  <a:srgbClr val="23505E"/>
                </a:solidFill>
                <a:latin typeface="+mj-lt"/>
              </a:rPr>
              <a:t>2021</a:t>
            </a:r>
            <a:r>
              <a:rPr lang="es-MX" sz="2400" b="0" i="0" u="none" strike="noStrike" baseline="30000" dirty="0">
                <a:solidFill>
                  <a:srgbClr val="23505E"/>
                </a:solidFill>
                <a:latin typeface="+mj-lt"/>
              </a:rPr>
              <a:t>: 107.591</a:t>
            </a:r>
          </a:p>
          <a:p>
            <a:pPr marR="0" algn="just" rtl="0"/>
            <a:r>
              <a:rPr lang="es-MX" sz="2400" b="1" i="0" u="none" strike="noStrike" baseline="30000" dirty="0">
                <a:solidFill>
                  <a:srgbClr val="23505E"/>
                </a:solidFill>
                <a:latin typeface="+mj-lt"/>
              </a:rPr>
              <a:t>2022: </a:t>
            </a:r>
            <a:r>
              <a:rPr lang="es-MX" sz="2400" b="0" i="0" u="none" strike="noStrike" baseline="30000" dirty="0">
                <a:solidFill>
                  <a:srgbClr val="23505E"/>
                </a:solidFill>
                <a:latin typeface="+mj-lt"/>
              </a:rPr>
              <a:t>115.107</a:t>
            </a:r>
          </a:p>
          <a:p>
            <a:pPr marR="0" algn="just" rtl="0"/>
            <a:r>
              <a:rPr lang="es-MX" sz="2400" b="1" i="0" u="none" strike="noStrike" baseline="30000" dirty="0">
                <a:solidFill>
                  <a:srgbClr val="23505E"/>
                </a:solidFill>
                <a:latin typeface="+mj-lt"/>
              </a:rPr>
              <a:t>2023</a:t>
            </a:r>
            <a:r>
              <a:rPr lang="es-MX" sz="2400" b="0" i="0" u="none" strike="noStrike" baseline="30000" dirty="0">
                <a:solidFill>
                  <a:srgbClr val="23505E"/>
                </a:solidFill>
                <a:latin typeface="+mj-lt"/>
              </a:rPr>
              <a:t>: 193.366</a:t>
            </a:r>
          </a:p>
          <a:p>
            <a:pPr marR="0" algn="just" rtl="0"/>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Trasplantes:</a:t>
            </a:r>
          </a:p>
          <a:p>
            <a:pPr marR="0" algn="just" rtl="0"/>
            <a:r>
              <a:rPr lang="es-MX" sz="2400" b="0" i="0" u="none" strike="noStrike" baseline="30000" dirty="0">
                <a:solidFill>
                  <a:srgbClr val="23505E"/>
                </a:solidFill>
                <a:latin typeface="+mj-lt"/>
              </a:rPr>
              <a:t>Órganos sólidos: 31</a:t>
            </a:r>
          </a:p>
          <a:p>
            <a:pPr marR="0" algn="just" rtl="0"/>
            <a:r>
              <a:rPr lang="es-MX" sz="2400" b="0" i="0" u="none" strike="noStrike" baseline="30000" dirty="0">
                <a:solidFill>
                  <a:srgbClr val="23505E"/>
                </a:solidFill>
                <a:latin typeface="+mj-lt"/>
              </a:rPr>
              <a:t>Riñón: 25    Corazón: 2    Hígado: 4</a:t>
            </a:r>
          </a:p>
          <a:p>
            <a:pPr marR="0" algn="just" rtl="0"/>
            <a:r>
              <a:rPr lang="es-MX" sz="2400" b="0" i="0" u="none" strike="noStrike" baseline="30000" dirty="0">
                <a:solidFill>
                  <a:srgbClr val="23505E"/>
                </a:solidFill>
                <a:latin typeface="+mj-lt"/>
              </a:rPr>
              <a:t>Indicadores Trazadores</a:t>
            </a:r>
            <a:endParaRPr lang="es-MX" sz="1800" b="0" i="0" u="none" strike="noStrike" baseline="30000" dirty="0">
              <a:solidFill>
                <a:srgbClr val="23505E"/>
              </a:solidFill>
              <a:latin typeface="Open Sans" panose="020B0606030504020204" pitchFamily="34" charset="0"/>
            </a:endParaRPr>
          </a:p>
        </p:txBody>
      </p:sp>
      <p:pic>
        <p:nvPicPr>
          <p:cNvPr id="5" name="Imagen 4">
            <a:extLst>
              <a:ext uri="{FF2B5EF4-FFF2-40B4-BE49-F238E27FC236}">
                <a16:creationId xmlns:a16="http://schemas.microsoft.com/office/drawing/2014/main" id="{5BCAD2B5-DCA2-BC57-9C9F-2188FACF98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7792" y="3284597"/>
            <a:ext cx="8334828" cy="2809493"/>
          </a:xfrm>
          <a:prstGeom prst="rect">
            <a:avLst/>
          </a:prstGeom>
        </p:spPr>
      </p:pic>
    </p:spTree>
    <p:extLst>
      <p:ext uri="{BB962C8B-B14F-4D97-AF65-F5344CB8AC3E}">
        <p14:creationId xmlns:p14="http://schemas.microsoft.com/office/powerpoint/2010/main" val="369551457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54EA155-E071-3113-9B0C-761CFBC961B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68663" y="909514"/>
            <a:ext cx="7053086" cy="2377445"/>
          </a:xfrm>
          <a:prstGeom prst="rect">
            <a:avLst/>
          </a:prstGeom>
        </p:spPr>
      </p:pic>
      <p:pic>
        <p:nvPicPr>
          <p:cNvPr id="5" name="Imagen 4">
            <a:extLst>
              <a:ext uri="{FF2B5EF4-FFF2-40B4-BE49-F238E27FC236}">
                <a16:creationId xmlns:a16="http://schemas.microsoft.com/office/drawing/2014/main" id="{FF94D0E3-C40D-CC79-EBE0-3AB11AA8CA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68663" y="3717826"/>
            <a:ext cx="7053086" cy="2377445"/>
          </a:xfrm>
          <a:prstGeom prst="rect">
            <a:avLst/>
          </a:prstGeom>
        </p:spPr>
      </p:pic>
    </p:spTree>
    <p:extLst>
      <p:ext uri="{BB962C8B-B14F-4D97-AF65-F5344CB8AC3E}">
        <p14:creationId xmlns:p14="http://schemas.microsoft.com/office/powerpoint/2010/main" val="166071162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70085A-F5A0-9596-5B12-63C971277162}"/>
              </a:ext>
            </a:extLst>
          </p:cNvPr>
          <p:cNvSpPr txBox="1"/>
          <p:nvPr/>
        </p:nvSpPr>
        <p:spPr>
          <a:xfrm>
            <a:off x="581464" y="2987401"/>
            <a:ext cx="11027484" cy="1528624"/>
          </a:xfrm>
          <a:prstGeom prst="rect">
            <a:avLst/>
          </a:prstGeom>
          <a:noFill/>
        </p:spPr>
        <p:txBody>
          <a:bodyPr vert="horz" wrap="square" rtlCol="0" anchor="t">
            <a:spAutoFit/>
          </a:bodyPr>
          <a:lstStyle/>
          <a:p>
            <a:pPr marR="0" algn="just" rtl="0"/>
            <a:r>
              <a:rPr lang="es-MX" sz="2800" b="1" i="0" u="none" strike="noStrike" baseline="30000" dirty="0">
                <a:solidFill>
                  <a:srgbClr val="23505E"/>
                </a:solidFill>
                <a:latin typeface="+mj-lt"/>
              </a:rPr>
              <a:t>Hemofilia</a:t>
            </a:r>
            <a:r>
              <a:rPr lang="es-MX" sz="2800" i="0" u="none" strike="noStrike" baseline="30000" dirty="0">
                <a:solidFill>
                  <a:srgbClr val="23505E"/>
                </a:solidFill>
                <a:latin typeface="+mj-lt"/>
              </a:rPr>
              <a:t>: El 32.4% de los pacientes se encuentran con un nivel de clasificación severo y que además están recibiendo profilaxis para el tratamiento. Los usuarios son atendidos por la UT </a:t>
            </a:r>
            <a:r>
              <a:rPr lang="es-MX" sz="2800" i="0" u="none" strike="noStrike" baseline="30000" dirty="0" err="1">
                <a:solidFill>
                  <a:srgbClr val="23505E"/>
                </a:solidFill>
                <a:latin typeface="+mj-lt"/>
              </a:rPr>
              <a:t>Neurum</a:t>
            </a:r>
            <a:r>
              <a:rPr lang="es-MX" sz="2800" i="0" u="none" strike="noStrike" baseline="30000" dirty="0">
                <a:solidFill>
                  <a:srgbClr val="23505E"/>
                </a:solidFill>
                <a:latin typeface="+mj-lt"/>
              </a:rPr>
              <a:t>, quienes brindan atención integral e integrada. Importante contar con la adherencia de los usuarios para el control de la patología desde la asistencia a las consultas, realización de los laboratorios de control, autocuidado ante las situaciones de peligro traumático y estar atento a las profilaxis.</a:t>
            </a:r>
          </a:p>
        </p:txBody>
      </p:sp>
      <p:sp>
        <p:nvSpPr>
          <p:cNvPr id="3" name="CuadroTexto 2">
            <a:extLst>
              <a:ext uri="{FF2B5EF4-FFF2-40B4-BE49-F238E27FC236}">
                <a16:creationId xmlns:a16="http://schemas.microsoft.com/office/drawing/2014/main" id="{0BAF2FAE-7CEA-DF39-65F9-DDDD7CD8A77A}"/>
              </a:ext>
            </a:extLst>
          </p:cNvPr>
          <p:cNvSpPr txBox="1"/>
          <p:nvPr/>
        </p:nvSpPr>
        <p:spPr>
          <a:xfrm>
            <a:off x="581464" y="2493690"/>
            <a:ext cx="8856984" cy="461665"/>
          </a:xfrm>
          <a:prstGeom prst="rect">
            <a:avLst/>
          </a:prstGeom>
          <a:noFill/>
        </p:spPr>
        <p:txBody>
          <a:bodyPr wrap="square">
            <a:spAutoFit/>
          </a:bodyPr>
          <a:lstStyle/>
          <a:p>
            <a:pPr marR="0" algn="just" rtl="0"/>
            <a:r>
              <a:rPr lang="es-MX" sz="3600" b="1" i="0" u="none" strike="noStrike" baseline="30000" dirty="0">
                <a:solidFill>
                  <a:srgbClr val="00A48D"/>
                </a:solidFill>
                <a:latin typeface="+mj-lt"/>
              </a:rPr>
              <a:t>Grupos de Alto Costo:</a:t>
            </a:r>
          </a:p>
        </p:txBody>
      </p:sp>
    </p:spTree>
    <p:extLst>
      <p:ext uri="{BB962C8B-B14F-4D97-AF65-F5344CB8AC3E}">
        <p14:creationId xmlns:p14="http://schemas.microsoft.com/office/powerpoint/2010/main" val="765784627"/>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291522-53F1-EFFF-6C92-3E74B62669E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614" y="357403"/>
            <a:ext cx="7053086" cy="6144781"/>
          </a:xfrm>
          <a:prstGeom prst="rect">
            <a:avLst/>
          </a:prstGeom>
        </p:spPr>
      </p:pic>
      <p:sp>
        <p:nvSpPr>
          <p:cNvPr id="4" name="CuadroTexto 3">
            <a:extLst>
              <a:ext uri="{FF2B5EF4-FFF2-40B4-BE49-F238E27FC236}">
                <a16:creationId xmlns:a16="http://schemas.microsoft.com/office/drawing/2014/main" id="{2961F304-4997-FF63-38B4-1A5CD4E3429F}"/>
              </a:ext>
            </a:extLst>
          </p:cNvPr>
          <p:cNvSpPr txBox="1"/>
          <p:nvPr/>
        </p:nvSpPr>
        <p:spPr>
          <a:xfrm>
            <a:off x="8327454" y="1701602"/>
            <a:ext cx="3312368" cy="4401205"/>
          </a:xfrm>
          <a:prstGeom prst="rect">
            <a:avLst/>
          </a:prstGeom>
          <a:noFill/>
        </p:spPr>
        <p:txBody>
          <a:bodyPr vert="horz" wrap="square" rtlCol="0" anchor="t">
            <a:spAutoFit/>
          </a:bodyPr>
          <a:lstStyle/>
          <a:p>
            <a:pPr marR="0" algn="just" rtl="0"/>
            <a:r>
              <a:rPr lang="es-MX" sz="2800" b="1" i="0" u="none" strike="noStrike" baseline="30000" dirty="0">
                <a:solidFill>
                  <a:srgbClr val="23505E"/>
                </a:solidFill>
                <a:latin typeface="+mj-lt"/>
              </a:rPr>
              <a:t>Autoinmunes: </a:t>
            </a:r>
            <a:r>
              <a:rPr lang="es-MX" sz="2800" i="0" u="none" strike="noStrike" baseline="30000" dirty="0">
                <a:solidFill>
                  <a:srgbClr val="23505E"/>
                </a:solidFill>
                <a:latin typeface="+mj-lt"/>
              </a:rPr>
              <a:t>de acuerdo con la distribución poblacional de paciente activo en la RIA Autoinmunes de Savia Salud EPS, la región con mayores usuarios activos es el Valle de Aburrá con un 58,36% del total de la población, siendo Artritis Reumatoides la que presenta la mayor prevalencia en un 56,1%, seguido de Lupus Eritematoso Sistémico (LES) con 23,6%, otras autoinmunes 14,6% y Espondilo Artropatía 5,6% de toda la cohorte del programa.</a:t>
            </a:r>
          </a:p>
        </p:txBody>
      </p:sp>
    </p:spTree>
    <p:extLst>
      <p:ext uri="{BB962C8B-B14F-4D97-AF65-F5344CB8AC3E}">
        <p14:creationId xmlns:p14="http://schemas.microsoft.com/office/powerpoint/2010/main" val="311589362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F924C80-D4AB-DAB6-3688-3592BDB01F25}"/>
              </a:ext>
            </a:extLst>
          </p:cNvPr>
          <p:cNvPicPr>
            <a:picLocks noChangeAspect="1"/>
          </p:cNvPicPr>
          <p:nvPr/>
        </p:nvPicPr>
        <p:blipFill>
          <a:blip r:embed="rId2"/>
          <a:stretch>
            <a:fillRect/>
          </a:stretch>
        </p:blipFill>
        <p:spPr>
          <a:xfrm>
            <a:off x="334566" y="1197546"/>
            <a:ext cx="7058025" cy="4886325"/>
          </a:xfrm>
          <a:prstGeom prst="rect">
            <a:avLst/>
          </a:prstGeom>
        </p:spPr>
      </p:pic>
      <p:pic>
        <p:nvPicPr>
          <p:cNvPr id="9" name="Imagen 8">
            <a:extLst>
              <a:ext uri="{FF2B5EF4-FFF2-40B4-BE49-F238E27FC236}">
                <a16:creationId xmlns:a16="http://schemas.microsoft.com/office/drawing/2014/main" id="{6F898AF0-16D6-76B8-D1D3-E4DB01DCCD18}"/>
              </a:ext>
            </a:extLst>
          </p:cNvPr>
          <p:cNvPicPr>
            <a:picLocks noChangeAspect="1"/>
          </p:cNvPicPr>
          <p:nvPr/>
        </p:nvPicPr>
        <p:blipFill>
          <a:blip r:embed="rId3"/>
          <a:stretch>
            <a:fillRect/>
          </a:stretch>
        </p:blipFill>
        <p:spPr>
          <a:xfrm>
            <a:off x="7751390" y="1417429"/>
            <a:ext cx="3857625" cy="3590925"/>
          </a:xfrm>
          <a:prstGeom prst="rect">
            <a:avLst/>
          </a:prstGeom>
        </p:spPr>
      </p:pic>
      <p:pic>
        <p:nvPicPr>
          <p:cNvPr id="10" name="Imagen 9">
            <a:extLst>
              <a:ext uri="{FF2B5EF4-FFF2-40B4-BE49-F238E27FC236}">
                <a16:creationId xmlns:a16="http://schemas.microsoft.com/office/drawing/2014/main" id="{15F3E32A-47E0-CFCE-B0BF-9BAFBCA97B5E}"/>
              </a:ext>
            </a:extLst>
          </p:cNvPr>
          <p:cNvPicPr>
            <a:picLocks noChangeAspect="1"/>
          </p:cNvPicPr>
          <p:nvPr/>
        </p:nvPicPr>
        <p:blipFill>
          <a:blip r:embed="rId4"/>
          <a:stretch>
            <a:fillRect/>
          </a:stretch>
        </p:blipFill>
        <p:spPr>
          <a:xfrm>
            <a:off x="8327454" y="5008354"/>
            <a:ext cx="2925465" cy="1355300"/>
          </a:xfrm>
          <a:prstGeom prst="rect">
            <a:avLst/>
          </a:prstGeom>
        </p:spPr>
      </p:pic>
    </p:spTree>
    <p:extLst>
      <p:ext uri="{BB962C8B-B14F-4D97-AF65-F5344CB8AC3E}">
        <p14:creationId xmlns:p14="http://schemas.microsoft.com/office/powerpoint/2010/main" val="363891654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A31E78-3DDB-1D8C-6506-631DBC0B00BC}"/>
              </a:ext>
            </a:extLst>
          </p:cNvPr>
          <p:cNvSpPr txBox="1"/>
          <p:nvPr/>
        </p:nvSpPr>
        <p:spPr>
          <a:xfrm>
            <a:off x="8255446" y="3141762"/>
            <a:ext cx="3530240" cy="1323439"/>
          </a:xfrm>
          <a:prstGeom prst="rect">
            <a:avLst/>
          </a:prstGeom>
          <a:noFill/>
        </p:spPr>
        <p:txBody>
          <a:bodyPr vert="horz" wrap="square" rtlCol="0" anchor="t">
            <a:spAutoFit/>
          </a:bodyPr>
          <a:lstStyle/>
          <a:p>
            <a:pPr marR="0" algn="just" rtl="0"/>
            <a:r>
              <a:rPr lang="es-MX" sz="2400" b="1" i="0" u="none" strike="noStrike" baseline="30000" dirty="0">
                <a:solidFill>
                  <a:srgbClr val="23505E"/>
                </a:solidFill>
                <a:latin typeface="+mj-lt"/>
              </a:rPr>
              <a:t>Renal:  </a:t>
            </a:r>
            <a:r>
              <a:rPr lang="es-MX" sz="2400" b="0" i="0" u="none" strike="noStrike" baseline="30000" dirty="0">
                <a:solidFill>
                  <a:srgbClr val="23505E"/>
                </a:solidFill>
                <a:latin typeface="+mj-lt"/>
              </a:rPr>
              <a:t>El 68% de la población de la ruta renal se encuentra concentrada en el Valle de Aburra, seguidos por la región del Oriente con un 13,2%, Suroeste con un 5,3% y Urabá con un 5%.</a:t>
            </a:r>
          </a:p>
        </p:txBody>
      </p:sp>
      <p:pic>
        <p:nvPicPr>
          <p:cNvPr id="4" name="Imagen 3">
            <a:extLst>
              <a:ext uri="{FF2B5EF4-FFF2-40B4-BE49-F238E27FC236}">
                <a16:creationId xmlns:a16="http://schemas.microsoft.com/office/drawing/2014/main" id="{E26C9524-EA52-4C22-9EF8-7D825B499E1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6614" y="477466"/>
            <a:ext cx="7053086" cy="6144781"/>
          </a:xfrm>
          <a:prstGeom prst="rect">
            <a:avLst/>
          </a:prstGeom>
        </p:spPr>
      </p:pic>
    </p:spTree>
    <p:extLst>
      <p:ext uri="{BB962C8B-B14F-4D97-AF65-F5344CB8AC3E}">
        <p14:creationId xmlns:p14="http://schemas.microsoft.com/office/powerpoint/2010/main" val="62591898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8527C3-6603-9BD5-EB63-558070FC4C66}"/>
              </a:ext>
            </a:extLst>
          </p:cNvPr>
          <p:cNvSpPr txBox="1"/>
          <p:nvPr/>
        </p:nvSpPr>
        <p:spPr>
          <a:xfrm>
            <a:off x="766614" y="1586536"/>
            <a:ext cx="3456384" cy="4031873"/>
          </a:xfrm>
          <a:prstGeom prst="rect">
            <a:avLst/>
          </a:prstGeom>
          <a:noFill/>
        </p:spPr>
        <p:txBody>
          <a:bodyPr vert="horz" wrap="square" rtlCol="0" anchor="t">
            <a:spAutoFit/>
          </a:bodyPr>
          <a:lstStyle/>
          <a:p>
            <a:pPr marR="0" algn="just" rtl="0"/>
            <a:r>
              <a:rPr lang="es-MX" sz="2400" b="1" i="0" u="none" strike="noStrike" baseline="30000" dirty="0">
                <a:solidFill>
                  <a:srgbClr val="23505E"/>
                </a:solidFill>
                <a:latin typeface="+mj-lt"/>
              </a:rPr>
              <a:t>VIH:  </a:t>
            </a:r>
            <a:r>
              <a:rPr lang="es-MX" sz="2400" b="0" i="0" u="none" strike="noStrike" baseline="30000" dirty="0">
                <a:solidFill>
                  <a:srgbClr val="23505E"/>
                </a:solidFill>
                <a:latin typeface="+mj-lt"/>
              </a:rPr>
              <a:t>Población VIH según subregión, régimen de afiliación de residencia corte diciembre 2023:</a:t>
            </a:r>
          </a:p>
          <a:p>
            <a:pPr marR="0" algn="just" rtl="0"/>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El 65% de la población de la ruta de VIH se encuentra concentrada en el municipio de Medellín, Valle de Aburra Norte con un 9%, Valle de Aburra Sur con un 5%, Oriente con un 4% y seguido por Suroeste con un 3%.</a:t>
            </a:r>
          </a:p>
          <a:p>
            <a:pPr marR="0" algn="just" rtl="0"/>
            <a:endParaRPr lang="es-MX" sz="2400" b="0" i="0" u="none" strike="noStrike" baseline="30000" dirty="0">
              <a:solidFill>
                <a:srgbClr val="23505E"/>
              </a:solidFill>
              <a:latin typeface="+mj-lt"/>
            </a:endParaRPr>
          </a:p>
          <a:p>
            <a:pPr marR="0" algn="just" rtl="0"/>
            <a:r>
              <a:rPr lang="es-MX" sz="2400" b="0" i="0" u="none" strike="noStrike" baseline="30000" dirty="0">
                <a:solidFill>
                  <a:srgbClr val="23505E"/>
                </a:solidFill>
                <a:latin typeface="+mj-lt"/>
              </a:rPr>
              <a:t>La Gestión de la Atención de los afiliados de la ruta de VIH ha presentado impacto en la satisfacción de los usuarios, pasando del 92,41 % en el año 2022 a 95,7% en el año 2023.</a:t>
            </a:r>
          </a:p>
        </p:txBody>
      </p:sp>
      <p:pic>
        <p:nvPicPr>
          <p:cNvPr id="4" name="Imagen 3">
            <a:extLst>
              <a:ext uri="{FF2B5EF4-FFF2-40B4-BE49-F238E27FC236}">
                <a16:creationId xmlns:a16="http://schemas.microsoft.com/office/drawing/2014/main" id="{9DD04A9C-2C54-4103-6C12-7C80A08A463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15086" y="909514"/>
            <a:ext cx="6182051" cy="5385919"/>
          </a:xfrm>
          <a:prstGeom prst="rect">
            <a:avLst/>
          </a:prstGeom>
        </p:spPr>
      </p:pic>
    </p:spTree>
    <p:extLst>
      <p:ext uri="{BB962C8B-B14F-4D97-AF65-F5344CB8AC3E}">
        <p14:creationId xmlns:p14="http://schemas.microsoft.com/office/powerpoint/2010/main" val="1563683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TotalTime>
  <Words>7575</Words>
  <Application>Microsoft Office PowerPoint</Application>
  <PresentationFormat>Personalizado</PresentationFormat>
  <Paragraphs>423</Paragraphs>
  <Slides>111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111</vt:i4>
      </vt:variant>
    </vt:vector>
  </HeadingPairs>
  <TitlesOfParts>
    <vt:vector size="118" baseType="lpstr">
      <vt:lpstr>Arial</vt:lpstr>
      <vt:lpstr>Arial MT</vt:lpstr>
      <vt:lpstr>Calibri</vt:lpstr>
      <vt:lpstr>Open Sans</vt:lpstr>
      <vt:lpstr>Open Sans Extrabold</vt:lpstr>
      <vt:lpstr>Open Sans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Comunicaciones</cp:lastModifiedBy>
  <cp:revision>216</cp:revision>
  <dcterms:created xsi:type="dcterms:W3CDTF">2021-01-16T20:41:53Z</dcterms:created>
  <dcterms:modified xsi:type="dcterms:W3CDTF">2024-04-30T20:05:26Z</dcterms:modified>
</cp:coreProperties>
</file>