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780E-DCF2-41B8-B70D-E052B312D0E0}" type="datetimeFigureOut">
              <a:rPr lang="es-ES" smtClean="0"/>
              <a:t>01/02/2018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4DB-AAB1-4F6C-BA11-77257E96A7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051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780E-DCF2-41B8-B70D-E052B312D0E0}" type="datetimeFigureOut">
              <a:rPr lang="es-ES" smtClean="0"/>
              <a:t>01/02/2018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4DB-AAB1-4F6C-BA11-77257E96A7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70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780E-DCF2-41B8-B70D-E052B312D0E0}" type="datetimeFigureOut">
              <a:rPr lang="es-ES" smtClean="0"/>
              <a:t>01/02/2018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4DB-AAB1-4F6C-BA11-77257E96A7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87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780E-DCF2-41B8-B70D-E052B312D0E0}" type="datetimeFigureOut">
              <a:rPr lang="es-ES" smtClean="0"/>
              <a:t>01/02/2018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4DB-AAB1-4F6C-BA11-77257E96A7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144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780E-DCF2-41B8-B70D-E052B312D0E0}" type="datetimeFigureOut">
              <a:rPr lang="es-ES" smtClean="0"/>
              <a:t>01/02/2018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4DB-AAB1-4F6C-BA11-77257E96A7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40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780E-DCF2-41B8-B70D-E052B312D0E0}" type="datetimeFigureOut">
              <a:rPr lang="es-ES" smtClean="0"/>
              <a:t>01/02/2018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4DB-AAB1-4F6C-BA11-77257E96A7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826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780E-DCF2-41B8-B70D-E052B312D0E0}" type="datetimeFigureOut">
              <a:rPr lang="es-ES" smtClean="0"/>
              <a:t>01/02/2018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4DB-AAB1-4F6C-BA11-77257E96A7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27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780E-DCF2-41B8-B70D-E052B312D0E0}" type="datetimeFigureOut">
              <a:rPr lang="es-ES" smtClean="0"/>
              <a:t>01/02/2018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4DB-AAB1-4F6C-BA11-77257E96A7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473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780E-DCF2-41B8-B70D-E052B312D0E0}" type="datetimeFigureOut">
              <a:rPr lang="es-ES" smtClean="0"/>
              <a:t>01/02/2018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4DB-AAB1-4F6C-BA11-77257E96A7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220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780E-DCF2-41B8-B70D-E052B312D0E0}" type="datetimeFigureOut">
              <a:rPr lang="es-ES" smtClean="0"/>
              <a:t>01/02/2018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4DB-AAB1-4F6C-BA11-77257E96A7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687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780E-DCF2-41B8-B70D-E052B312D0E0}" type="datetimeFigureOut">
              <a:rPr lang="es-ES" smtClean="0"/>
              <a:t>01/02/2018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74DB-AAB1-4F6C-BA11-77257E96A7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102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3780E-DCF2-41B8-B70D-E052B312D0E0}" type="datetimeFigureOut">
              <a:rPr lang="es-ES" smtClean="0"/>
              <a:t>01/02/2018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374DB-AAB1-4F6C-BA11-77257E96A7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422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.mora@saviasaludeps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txBody>
          <a:bodyPr/>
          <a:lstStyle/>
          <a:p>
            <a:r>
              <a:rPr lang="es-ES" dirty="0" smtClean="0"/>
              <a:t>Informe de Gestión</a:t>
            </a:r>
            <a:br>
              <a:rPr lang="es-ES" dirty="0" smtClean="0"/>
            </a:br>
            <a:r>
              <a:rPr lang="es-ES" dirty="0" smtClean="0"/>
              <a:t>2017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0" y="4221088"/>
            <a:ext cx="8999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2400" dirty="0"/>
              <a:t>«</a:t>
            </a:r>
            <a:r>
              <a:rPr lang="es-CO" sz="2400" b="1" dirty="0"/>
              <a:t>Donde hay una empresa de éxito</a:t>
            </a:r>
            <a:r>
              <a:rPr lang="es-CO" sz="2400" dirty="0"/>
              <a:t>, </a:t>
            </a:r>
            <a:r>
              <a:rPr lang="es-CO" sz="2400" b="1" dirty="0"/>
              <a:t>alguien</a:t>
            </a:r>
            <a:r>
              <a:rPr lang="es-CO" sz="2400" dirty="0"/>
              <a:t> tomó alguna vez una decisión valiente</a:t>
            </a:r>
            <a:r>
              <a:rPr lang="es-CO" sz="2400" dirty="0" smtClean="0"/>
              <a:t>». Peter Drucker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32376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Normograma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507288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dirty="0" smtClean="0"/>
              <a:t>Ley 603 de 2000: </a:t>
            </a:r>
            <a:r>
              <a:rPr lang="es-CO" dirty="0" smtClean="0"/>
              <a:t>Por </a:t>
            </a:r>
            <a:r>
              <a:rPr lang="es-CO" dirty="0"/>
              <a:t>la cual se modifica el artículo 47 de la Ley </a:t>
            </a:r>
            <a:r>
              <a:rPr lang="es-CO" dirty="0" smtClean="0"/>
              <a:t>222.</a:t>
            </a:r>
            <a:endParaRPr lang="es-CO" dirty="0"/>
          </a:p>
          <a:p>
            <a:pPr marL="0" indent="0">
              <a:buNone/>
            </a:pPr>
            <a:r>
              <a:rPr lang="es-CO" dirty="0" smtClean="0"/>
              <a:t>Artículo Primero. </a:t>
            </a:r>
            <a:r>
              <a:rPr lang="es-CO" dirty="0"/>
              <a:t>El artículo 47 de la Ley 222 </a:t>
            </a:r>
            <a:r>
              <a:rPr lang="es-CO" dirty="0" smtClean="0"/>
              <a:t>(Código de Comercio, </a:t>
            </a:r>
            <a:r>
              <a:rPr lang="es-CO" dirty="0"/>
              <a:t>quedará así:</a:t>
            </a:r>
          </a:p>
          <a:p>
            <a:pPr marL="0" indent="0">
              <a:buNone/>
            </a:pPr>
            <a:r>
              <a:rPr lang="es-CO" dirty="0"/>
              <a:t>“</a:t>
            </a:r>
            <a:r>
              <a:rPr lang="es-CO" b="1" dirty="0"/>
              <a:t>Artículo 47, Informe de gestión. </a:t>
            </a:r>
            <a:r>
              <a:rPr lang="es-CO" dirty="0"/>
              <a:t>El Informe de gestión deberá </a:t>
            </a:r>
            <a:r>
              <a:rPr lang="es-CO" dirty="0" smtClean="0"/>
              <a:t>contener </a:t>
            </a:r>
            <a:r>
              <a:rPr lang="es-CO" dirty="0"/>
              <a:t>una exposición fiel sobre la evolución de los negocios y la </a:t>
            </a:r>
          </a:p>
          <a:p>
            <a:pPr marL="0" indent="0">
              <a:buNone/>
            </a:pPr>
            <a:r>
              <a:rPr lang="es-CO" dirty="0"/>
              <a:t>situación económica, administrativa y jurídica de la sociedad.</a:t>
            </a:r>
          </a:p>
          <a:p>
            <a:pPr marL="0" indent="0">
              <a:buNone/>
            </a:pPr>
            <a:r>
              <a:rPr lang="es-CO" dirty="0"/>
              <a:t>El informe deberá incluir igualmente indicaciones sobre:</a:t>
            </a:r>
          </a:p>
          <a:p>
            <a:pPr marL="0" indent="0">
              <a:buNone/>
            </a:pPr>
            <a:r>
              <a:rPr lang="es-CO" dirty="0"/>
              <a:t>1</a:t>
            </a:r>
            <a:r>
              <a:rPr lang="es-CO" dirty="0" smtClean="0"/>
              <a:t>. Los </a:t>
            </a:r>
            <a:r>
              <a:rPr lang="es-CO" dirty="0"/>
              <a:t>acontecimientos importantes acaecidos después del ejercicio.</a:t>
            </a:r>
          </a:p>
          <a:p>
            <a:pPr marL="0" indent="0">
              <a:buNone/>
            </a:pPr>
            <a:r>
              <a:rPr lang="es-CO" dirty="0"/>
              <a:t>2</a:t>
            </a:r>
            <a:r>
              <a:rPr lang="es-CO" dirty="0" smtClean="0"/>
              <a:t>. La evolución </a:t>
            </a:r>
            <a:r>
              <a:rPr lang="es-CO" dirty="0"/>
              <a:t>previsible de la sociedad.</a:t>
            </a:r>
          </a:p>
          <a:p>
            <a:pPr marL="0" indent="0">
              <a:buNone/>
            </a:pPr>
            <a:r>
              <a:rPr lang="es-CO" dirty="0"/>
              <a:t>3</a:t>
            </a:r>
            <a:r>
              <a:rPr lang="es-CO" dirty="0" smtClean="0"/>
              <a:t>. Las </a:t>
            </a:r>
            <a:r>
              <a:rPr lang="es-CO" dirty="0"/>
              <a:t>operaciones celebradas con los socios y con los administradores.</a:t>
            </a:r>
          </a:p>
          <a:p>
            <a:pPr marL="0" indent="0">
              <a:buNone/>
            </a:pPr>
            <a:r>
              <a:rPr lang="es-CO" dirty="0"/>
              <a:t>4</a:t>
            </a:r>
            <a:r>
              <a:rPr lang="es-CO" dirty="0" smtClean="0"/>
              <a:t>. El </a:t>
            </a:r>
            <a:r>
              <a:rPr lang="es-CO" dirty="0"/>
              <a:t>estado de cumplimiento de las normas sobre propiedad </a:t>
            </a:r>
            <a:r>
              <a:rPr lang="es-CO" dirty="0" smtClean="0"/>
              <a:t>intelectual </a:t>
            </a:r>
            <a:r>
              <a:rPr lang="es-CO" dirty="0"/>
              <a:t>y derechos de autor por parte de la sociedad.</a:t>
            </a:r>
          </a:p>
          <a:p>
            <a:pPr marL="0" indent="0">
              <a:buNone/>
            </a:pPr>
            <a:r>
              <a:rPr lang="es-CO" dirty="0"/>
              <a:t>El informe deberá ser aprobado por </a:t>
            </a:r>
            <a:r>
              <a:rPr lang="es-CO" dirty="0" smtClean="0"/>
              <a:t>la </a:t>
            </a:r>
            <a:r>
              <a:rPr lang="es-CO" dirty="0"/>
              <a:t>mayoría de votos de quienes </a:t>
            </a:r>
          </a:p>
          <a:p>
            <a:pPr marL="0" indent="0">
              <a:buNone/>
            </a:pPr>
            <a:r>
              <a:rPr lang="es-CO" dirty="0"/>
              <a:t>deban presentarlo. A él se adjuntarán las explicaciones o salvedades </a:t>
            </a:r>
          </a:p>
          <a:p>
            <a:pPr marL="0" indent="0">
              <a:buNone/>
            </a:pPr>
            <a:r>
              <a:rPr lang="es-CO" dirty="0"/>
              <a:t>de quienes no lo compartieren”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104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20688"/>
            <a:ext cx="7690048" cy="882352"/>
          </a:xfrm>
        </p:spPr>
        <p:txBody>
          <a:bodyPr/>
          <a:lstStyle/>
          <a:p>
            <a:r>
              <a:rPr lang="es-CO" b="1" dirty="0"/>
              <a:t>Estructura general del informe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3456384"/>
          </a:xfrm>
        </p:spPr>
        <p:txBody>
          <a:bodyPr/>
          <a:lstStyle/>
          <a:p>
            <a:pPr lvl="0"/>
            <a:r>
              <a:rPr lang="es-CO" b="1" dirty="0"/>
              <a:t>Describir el proceso principal del área</a:t>
            </a:r>
            <a:endParaRPr lang="es-ES" b="1" i="1" dirty="0"/>
          </a:p>
          <a:p>
            <a:pPr lvl="0"/>
            <a:r>
              <a:rPr lang="es-CO" b="1" dirty="0"/>
              <a:t>Cuáles fueron los resultados</a:t>
            </a:r>
            <a:endParaRPr lang="es-ES" b="1" i="1" dirty="0"/>
          </a:p>
          <a:p>
            <a:pPr marL="0" lvl="0" indent="0">
              <a:buNone/>
            </a:pPr>
            <a:r>
              <a:rPr lang="es-CO" b="1" dirty="0" smtClean="0"/>
              <a:t>    Indicadores</a:t>
            </a:r>
            <a:r>
              <a:rPr lang="es-CO" b="1" dirty="0"/>
              <a:t>, </a:t>
            </a:r>
            <a:r>
              <a:rPr lang="es-CO" b="1" dirty="0" smtClean="0"/>
              <a:t>gráficos:       Análisis Cuantitativo</a:t>
            </a:r>
            <a:endParaRPr lang="es-ES" b="1" i="1" dirty="0"/>
          </a:p>
          <a:p>
            <a:pPr marL="0" lvl="0" indent="0">
              <a:buNone/>
            </a:pPr>
            <a:r>
              <a:rPr lang="es-CO" b="1" dirty="0" smtClean="0"/>
              <a:t>    Descripción </a:t>
            </a:r>
            <a:r>
              <a:rPr lang="es-CO" b="1" dirty="0"/>
              <a:t>del </a:t>
            </a:r>
            <a:r>
              <a:rPr lang="es-CO" b="1" dirty="0" smtClean="0"/>
              <a:t>avance:   Análisis Cualitativo</a:t>
            </a:r>
            <a:endParaRPr lang="es-ES" b="1" i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305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82352"/>
          </a:xfrm>
        </p:spPr>
        <p:txBody>
          <a:bodyPr/>
          <a:lstStyle/>
          <a:p>
            <a:r>
              <a:rPr lang="es-ES" dirty="0" smtClean="0"/>
              <a:t>Formato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4464496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32000"/>
              </a:lnSpc>
              <a:spcBef>
                <a:spcPts val="600"/>
              </a:spcBef>
            </a:pPr>
            <a:r>
              <a:rPr lang="es-CO" dirty="0" smtClean="0"/>
              <a:t>El </a:t>
            </a:r>
            <a:r>
              <a:rPr lang="es-CO" dirty="0"/>
              <a:t>documento debe enviarse en Word (no en PDF).</a:t>
            </a:r>
            <a:endParaRPr lang="es-ES" dirty="0"/>
          </a:p>
          <a:p>
            <a:pPr lvl="0">
              <a:lnSpc>
                <a:spcPct val="132000"/>
              </a:lnSpc>
              <a:spcBef>
                <a:spcPts val="600"/>
              </a:spcBef>
            </a:pPr>
            <a:r>
              <a:rPr lang="es-CO" dirty="0"/>
              <a:t>Utilizar Arial 12</a:t>
            </a:r>
            <a:endParaRPr lang="es-ES" dirty="0"/>
          </a:p>
          <a:p>
            <a:pPr lvl="0">
              <a:lnSpc>
                <a:spcPct val="132000"/>
              </a:lnSpc>
              <a:spcBef>
                <a:spcPts val="600"/>
              </a:spcBef>
            </a:pPr>
            <a:r>
              <a:rPr lang="es-CO" dirty="0"/>
              <a:t>Doble espacio</a:t>
            </a:r>
            <a:endParaRPr lang="es-ES" dirty="0"/>
          </a:p>
          <a:p>
            <a:pPr lvl="0">
              <a:lnSpc>
                <a:spcPct val="132000"/>
              </a:lnSpc>
              <a:spcBef>
                <a:spcPts val="600"/>
              </a:spcBef>
            </a:pPr>
            <a:r>
              <a:rPr lang="es-CO" dirty="0"/>
              <a:t>Al citar gráficos, enumerarlos con su respectivo nombre (Gráfico No. 1 Crecimiento poblacional). Enviar el gráfico en el archivo original de Excel.</a:t>
            </a:r>
            <a:endParaRPr lang="es-ES" dirty="0"/>
          </a:p>
          <a:p>
            <a:pPr lvl="0">
              <a:lnSpc>
                <a:spcPct val="132000"/>
              </a:lnSpc>
              <a:spcBef>
                <a:spcPts val="600"/>
              </a:spcBef>
            </a:pPr>
            <a:r>
              <a:rPr lang="es-CO" dirty="0"/>
              <a:t>El documento debe llegar revisado la ortografía y gramática.</a:t>
            </a:r>
            <a:endParaRPr lang="es-ES" dirty="0"/>
          </a:p>
          <a:p>
            <a:pPr lvl="0">
              <a:lnSpc>
                <a:spcPct val="132000"/>
              </a:lnSpc>
              <a:spcBef>
                <a:spcPts val="600"/>
              </a:spcBef>
            </a:pPr>
            <a:r>
              <a:rPr lang="es-CO" dirty="0"/>
              <a:t>Cuando se utilice información secundaria, referenciar la fuente completa.</a:t>
            </a:r>
            <a:endParaRPr lang="es-ES" dirty="0"/>
          </a:p>
          <a:p>
            <a:pPr lvl="0">
              <a:lnSpc>
                <a:spcPct val="132000"/>
              </a:lnSpc>
              <a:spcBef>
                <a:spcPts val="600"/>
              </a:spcBef>
            </a:pPr>
            <a:r>
              <a:rPr lang="es-CO" dirty="0"/>
              <a:t>Las tablas con cifras deben ser editables, no imágenes, con su respectiva numeración y nombre (Tabla No. 1 PQR mensuales).</a:t>
            </a:r>
            <a:endParaRPr lang="es-ES" dirty="0"/>
          </a:p>
          <a:p>
            <a:pPr lvl="0">
              <a:lnSpc>
                <a:spcPct val="132000"/>
              </a:lnSpc>
              <a:spcBef>
                <a:spcPts val="600"/>
              </a:spcBef>
            </a:pPr>
            <a:r>
              <a:rPr lang="es-CO" dirty="0"/>
              <a:t>Los cifras deben estar expresadas en millones (250.000, se entiende que son 250.000 millones</a:t>
            </a:r>
            <a:r>
              <a:rPr lang="es-CO" dirty="0" smtClean="0"/>
              <a:t>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796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620688"/>
            <a:ext cx="5616624" cy="378296"/>
          </a:xfrm>
        </p:spPr>
        <p:txBody>
          <a:bodyPr>
            <a:normAutofit fontScale="90000"/>
          </a:bodyPr>
          <a:lstStyle/>
          <a:p>
            <a:r>
              <a:rPr lang="es-CO" b="1" dirty="0"/>
              <a:t>Parámetros del </a:t>
            </a:r>
            <a:r>
              <a:rPr lang="es-CO" b="1" dirty="0" smtClean="0"/>
              <a:t>informe</a:t>
            </a:r>
            <a:br>
              <a:rPr lang="es-CO" b="1" dirty="0" smtClean="0"/>
            </a:br>
            <a:r>
              <a:rPr lang="es-CO" sz="4900" dirty="0" smtClean="0"/>
              <a:t>Preguntas orientadoras</a:t>
            </a:r>
            <a:endParaRPr lang="es-ES" sz="49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s-CO" b="1" dirty="0" smtClean="0"/>
              <a:t>Enfocado a los resultados</a:t>
            </a:r>
          </a:p>
          <a:p>
            <a:pPr lvl="0"/>
            <a:r>
              <a:rPr lang="es-CO" dirty="0" smtClean="0"/>
              <a:t>¿Cuáles </a:t>
            </a:r>
            <a:r>
              <a:rPr lang="es-CO" dirty="0"/>
              <a:t>han sido las principales dificultades del área?</a:t>
            </a:r>
            <a:endParaRPr lang="es-ES" dirty="0"/>
          </a:p>
          <a:p>
            <a:pPr lvl="0"/>
            <a:r>
              <a:rPr lang="es-CO" dirty="0"/>
              <a:t>¿Cómo se han enfrentado las dificultades?</a:t>
            </a:r>
            <a:endParaRPr lang="es-ES" dirty="0"/>
          </a:p>
          <a:p>
            <a:pPr lvl="0"/>
            <a:r>
              <a:rPr lang="es-CO" dirty="0"/>
              <a:t>¿Cuáles han sido los aspectos más importantes de la gestión?</a:t>
            </a:r>
            <a:endParaRPr lang="es-ES" dirty="0"/>
          </a:p>
          <a:p>
            <a:pPr lvl="0"/>
            <a:r>
              <a:rPr lang="es-CO" dirty="0"/>
              <a:t>¿Cuáles han sido los impactos relevantes de la gestión en Savia?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203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Cronograma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22 Enero:             Enviar informes a </a:t>
            </a:r>
            <a:r>
              <a:rPr lang="es-ES" dirty="0" smtClean="0">
                <a:hlinkClick r:id="rId2"/>
              </a:rPr>
              <a:t>martin.mora@saviasaludeps.com</a:t>
            </a:r>
            <a:endParaRPr lang="es-ES" dirty="0" smtClean="0"/>
          </a:p>
          <a:p>
            <a:r>
              <a:rPr lang="es-ES" dirty="0" smtClean="0"/>
              <a:t>23 al 25 Enero:    Revisión Subgerencia Financiera-Secretaria General- Gestión Control</a:t>
            </a:r>
          </a:p>
          <a:p>
            <a:r>
              <a:rPr lang="es-ES" dirty="0" smtClean="0"/>
              <a:t>26 Enero:              Entrega pre-eliminar a Gerencia.</a:t>
            </a:r>
          </a:p>
          <a:p>
            <a:r>
              <a:rPr lang="es-ES" dirty="0" smtClean="0"/>
              <a:t>1 al 5 Febrero:      Ajustes.</a:t>
            </a:r>
          </a:p>
          <a:p>
            <a:r>
              <a:rPr lang="es-ES" smtClean="0"/>
              <a:t>6 </a:t>
            </a:r>
            <a:r>
              <a:rPr lang="es-ES" smtClean="0"/>
              <a:t>F ebrero</a:t>
            </a:r>
            <a:r>
              <a:rPr lang="es-ES" dirty="0" smtClean="0"/>
              <a:t>:             Entrega a Comunicaciones</a:t>
            </a:r>
          </a:p>
          <a:p>
            <a:r>
              <a:rPr lang="es-ES" dirty="0" smtClean="0"/>
              <a:t>15 Febrero:           Informe en medio magnético</a:t>
            </a:r>
          </a:p>
          <a:p>
            <a:r>
              <a:rPr lang="es-ES" dirty="0" smtClean="0"/>
              <a:t>1ro Marzo:            Entrega informe en Físico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965506"/>
      </p:ext>
    </p:extLst>
  </p:cSld>
  <p:clrMapOvr>
    <a:masterClrMapping/>
  </p:clrMapOvr>
</p:sld>
</file>

<file path=ppt/theme/theme1.xml><?xml version="1.0" encoding="utf-8"?>
<a:theme xmlns:a="http://schemas.openxmlformats.org/drawingml/2006/main" name="Administración de riesg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Administración de riesgos</Template>
  <TotalTime>1162</TotalTime>
  <Words>424</Words>
  <Application>Microsoft Office PowerPoint</Application>
  <PresentationFormat>Presentación en pantalla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Administración de riesgos</vt:lpstr>
      <vt:lpstr>Informe de Gestión 2017</vt:lpstr>
      <vt:lpstr>Normograma</vt:lpstr>
      <vt:lpstr>Estructura general del informe</vt:lpstr>
      <vt:lpstr>Formato</vt:lpstr>
      <vt:lpstr>Parámetros del informe Preguntas orientadoras</vt:lpstr>
      <vt:lpstr>Cronograma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Gestion</dc:title>
  <dc:creator>Martín Alonso Mora Rendón</dc:creator>
  <cp:lastModifiedBy>Martín Alonso Mora Rendón</cp:lastModifiedBy>
  <cp:revision>15</cp:revision>
  <dcterms:created xsi:type="dcterms:W3CDTF">2017-12-11T12:49:57Z</dcterms:created>
  <dcterms:modified xsi:type="dcterms:W3CDTF">2018-02-01T16:37:37Z</dcterms:modified>
</cp:coreProperties>
</file>