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333" r:id="rId2"/>
  </p:sldIdLst>
  <p:sldSz cx="12190413" cy="6859588"/>
  <p:notesSz cx="6858000" cy="9144000"/>
  <p:custDataLst>
    <p:tags r:id="rId4"/>
  </p:custDataLst>
  <p:defaultTextStyle>
    <a:defPPr>
      <a:defRPr lang="es-CO"/>
    </a:defPPr>
    <a:lvl1pPr marL="0" algn="l" defTabSz="1088502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1pPr>
    <a:lvl2pPr marL="544251" algn="l" defTabSz="1088502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2pPr>
    <a:lvl3pPr marL="1088502" algn="l" defTabSz="1088502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3pPr>
    <a:lvl4pPr marL="1632753" algn="l" defTabSz="1088502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4pPr>
    <a:lvl5pPr marL="2177004" algn="l" defTabSz="1088502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5pPr>
    <a:lvl6pPr marL="2721254" algn="l" defTabSz="1088502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6pPr>
    <a:lvl7pPr marL="3265505" algn="l" defTabSz="1088502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7pPr>
    <a:lvl8pPr marL="3809756" algn="l" defTabSz="1088502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8pPr>
    <a:lvl9pPr marL="4354007" algn="l" defTabSz="1088502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1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A5162"/>
    <a:srgbClr val="009B86"/>
    <a:srgbClr val="006D74"/>
    <a:srgbClr val="00A5A4"/>
    <a:srgbClr val="9BBB59"/>
    <a:srgbClr val="13A28B"/>
    <a:srgbClr val="0098A4"/>
    <a:srgbClr val="3AC4B7"/>
    <a:srgbClr val="FFFFFF"/>
    <a:srgbClr val="F2F2F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96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17" autoAdjust="0"/>
    <p:restoredTop sz="94660"/>
  </p:normalViewPr>
  <p:slideViewPr>
    <p:cSldViewPr>
      <p:cViewPr varScale="1">
        <p:scale>
          <a:sx n="68" d="100"/>
          <a:sy n="68" d="100"/>
        </p:scale>
        <p:origin x="798" y="60"/>
      </p:cViewPr>
      <p:guideLst>
        <p:guide orient="horz" pos="2161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E52117-1CDE-49C9-AA8B-8CDFB8F7102C}" type="datetimeFigureOut">
              <a:rPr lang="es-CO" smtClean="0"/>
              <a:t>1/09/2023</a:t>
            </a:fld>
            <a:endParaRPr lang="es-CO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D7F857-95B7-4AF3-BC02-B0F4E65BDEE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109669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97426122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83657605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69214900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47504926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78318578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01984410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40214189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23520719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34308727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73750377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28754437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811649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xStyles>
    <p:titleStyle>
      <a:lvl1pPr algn="ctr" defTabSz="1088502" rtl="0" eaLnBrk="1" latinLnBrk="0" hangingPunct="1">
        <a:spcBef>
          <a:spcPct val="0"/>
        </a:spcBef>
        <a:buNone/>
        <a:defRPr sz="5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08188" indent="-408188" algn="l" defTabSz="1088502" rtl="0" eaLnBrk="1" latinLnBrk="0" hangingPunct="1">
        <a:spcBef>
          <a:spcPct val="20000"/>
        </a:spcBef>
        <a:buFont typeface="Arial" panose="020B0604020202020204" pitchFamily="34" charset="0"/>
        <a:buChar char="•"/>
        <a:defRPr sz="3800" kern="1200">
          <a:solidFill>
            <a:schemeClr val="tx1"/>
          </a:solidFill>
          <a:latin typeface="+mn-lt"/>
          <a:ea typeface="+mn-ea"/>
          <a:cs typeface="+mn-cs"/>
        </a:defRPr>
      </a:lvl1pPr>
      <a:lvl2pPr marL="884408" indent="-340157" algn="l" defTabSz="1088502" rtl="0" eaLnBrk="1" latinLnBrk="0" hangingPunct="1">
        <a:spcBef>
          <a:spcPct val="20000"/>
        </a:spcBef>
        <a:buFont typeface="Arial" panose="020B0604020202020204" pitchFamily="34" charset="0"/>
        <a:buChar char="–"/>
        <a:defRPr sz="3300" kern="1200">
          <a:solidFill>
            <a:schemeClr val="tx1"/>
          </a:solidFill>
          <a:latin typeface="+mn-lt"/>
          <a:ea typeface="+mn-ea"/>
          <a:cs typeface="+mn-cs"/>
        </a:defRPr>
      </a:lvl2pPr>
      <a:lvl3pPr marL="1360627" indent="-272125" algn="l" defTabSz="1088502" rtl="0" eaLnBrk="1" latinLnBrk="0" hangingPunct="1">
        <a:spcBef>
          <a:spcPct val="20000"/>
        </a:spcBef>
        <a:buFont typeface="Arial" panose="020B0604020202020204" pitchFamily="34" charset="0"/>
        <a:buChar char="•"/>
        <a:defRPr sz="2900" kern="1200">
          <a:solidFill>
            <a:schemeClr val="tx1"/>
          </a:solidFill>
          <a:latin typeface="+mn-lt"/>
          <a:ea typeface="+mn-ea"/>
          <a:cs typeface="+mn-cs"/>
        </a:defRPr>
      </a:lvl3pPr>
      <a:lvl4pPr marL="1904878" indent="-272125" algn="l" defTabSz="1088502" rtl="0" eaLnBrk="1" latinLnBrk="0" hangingPunct="1">
        <a:spcBef>
          <a:spcPct val="20000"/>
        </a:spcBef>
        <a:buFont typeface="Arial" panose="020B0604020202020204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49129" indent="-272125" algn="l" defTabSz="1088502" rtl="0" eaLnBrk="1" latinLnBrk="0" hangingPunct="1">
        <a:spcBef>
          <a:spcPct val="20000"/>
        </a:spcBef>
        <a:buFont typeface="Arial" panose="020B0604020202020204" pitchFamily="34" charset="0"/>
        <a:buChar char="»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2993380" indent="-272125" algn="l" defTabSz="1088502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537631" indent="-272125" algn="l" defTabSz="1088502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081882" indent="-272125" algn="l" defTabSz="1088502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626132" indent="-272125" algn="l" defTabSz="1088502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108850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44251" algn="l" defTabSz="108850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88502" algn="l" defTabSz="108850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632753" algn="l" defTabSz="108850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177004" algn="l" defTabSz="108850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721254" algn="l" defTabSz="108850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265505" algn="l" defTabSz="108850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809756" algn="l" defTabSz="108850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354007" algn="l" defTabSz="108850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D5A71D45-B5AD-443B-8264-A0B47AF93651}"/>
              </a:ext>
            </a:extLst>
          </p:cNvPr>
          <p:cNvSpPr txBox="1"/>
          <p:nvPr/>
        </p:nvSpPr>
        <p:spPr>
          <a:xfrm>
            <a:off x="1040242" y="477466"/>
            <a:ext cx="885698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2000" b="1" dirty="0">
                <a:solidFill>
                  <a:srgbClr val="01A592"/>
                </a:solidFill>
                <a:latin typeface="+mj-lt"/>
              </a:rPr>
              <a:t>Estrategias pedagógicas dirigidas a los usuarios y representantes de las asociaciones de usuarios, del plan de acción de la Política de Participación Social para el año 2023.  Relacionadas con el derecho a la salud y  la participación.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BE5E213D-80DF-37FD-7370-CEA4991A681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862275561"/>
              </p:ext>
            </p:extLst>
          </p:nvPr>
        </p:nvGraphicFramePr>
        <p:xfrm>
          <a:off x="1040242" y="2061642"/>
          <a:ext cx="8734606" cy="411106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866086">
                  <a:extLst>
                    <a:ext uri="{9D8B030D-6E8A-4147-A177-3AD203B41FA5}">
                      <a16:colId xmlns:a16="http://schemas.microsoft.com/office/drawing/2014/main" val="2621751915"/>
                    </a:ext>
                  </a:extLst>
                </a:gridCol>
                <a:gridCol w="2868520">
                  <a:extLst>
                    <a:ext uri="{9D8B030D-6E8A-4147-A177-3AD203B41FA5}">
                      <a16:colId xmlns:a16="http://schemas.microsoft.com/office/drawing/2014/main" val="896868285"/>
                    </a:ext>
                  </a:extLst>
                </a:gridCol>
              </a:tblGrid>
              <a:tr h="311706">
                <a:tc>
                  <a:txBody>
                    <a:bodyPr/>
                    <a:lstStyle/>
                    <a:p>
                      <a:pPr algn="ctr" fontAlgn="b"/>
                      <a:r>
                        <a:rPr lang="es-CO" sz="1800" b="1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Temática </a:t>
                      </a:r>
                      <a:endParaRPr lang="es-CO" sz="18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3A28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800" b="1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Fecha</a:t>
                      </a:r>
                      <a:endParaRPr lang="es-CO" sz="18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3A28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7259189"/>
                  </a:ext>
                </a:extLst>
              </a:tr>
              <a:tr h="312023">
                <a:tc>
                  <a:txBody>
                    <a:bodyPr/>
                    <a:lstStyle/>
                    <a:p>
                      <a:pPr marL="0" algn="l" defTabSz="1088502" rtl="0" eaLnBrk="1" fontAlgn="b" latinLnBrk="0" hangingPunct="1"/>
                      <a:r>
                        <a:rPr lang="es-CO" sz="2000" b="1" kern="1200" dirty="0">
                          <a:solidFill>
                            <a:srgbClr val="006D74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Procedimiento PQRFD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088502" rtl="0" eaLnBrk="1" fontAlgn="b" latinLnBrk="0" hangingPunct="1"/>
                      <a:r>
                        <a:rPr lang="es-CO" sz="2000" b="1" kern="1200" dirty="0">
                          <a:solidFill>
                            <a:srgbClr val="006D74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Enero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9571390"/>
                  </a:ext>
                </a:extLst>
              </a:tr>
              <a:tr h="312023">
                <a:tc>
                  <a:txBody>
                    <a:bodyPr/>
                    <a:lstStyle/>
                    <a:p>
                      <a:pPr marL="0" indent="0" algn="l" defTabSz="1088502" rtl="0" eaLnBrk="1" fontAlgn="b" latinLnBrk="0" hangingPunct="1">
                        <a:buFont typeface="Arial" panose="020B0604020202020204" pitchFamily="34" charset="0"/>
                        <a:buNone/>
                      </a:pPr>
                      <a:r>
                        <a:rPr lang="es-MX" sz="2000" b="1" kern="1200" dirty="0">
                          <a:solidFill>
                            <a:srgbClr val="006D74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Derechos y deberes en salud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088502" rtl="0" eaLnBrk="1" fontAlgn="b" latinLnBrk="0" hangingPunct="1"/>
                      <a:r>
                        <a:rPr lang="es-CO" sz="2000" b="1" kern="1200" dirty="0">
                          <a:solidFill>
                            <a:srgbClr val="006D74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Febrero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2633148"/>
                  </a:ext>
                </a:extLst>
              </a:tr>
              <a:tr h="312023">
                <a:tc>
                  <a:txBody>
                    <a:bodyPr/>
                    <a:lstStyle/>
                    <a:p>
                      <a:pPr marL="0" algn="l" defTabSz="1088502" rtl="0" eaLnBrk="1" fontAlgn="b" latinLnBrk="0" hangingPunct="1"/>
                      <a:r>
                        <a:rPr lang="es-MX" sz="2000" b="1" kern="1200" dirty="0">
                          <a:solidFill>
                            <a:srgbClr val="006D74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Cartilla de derecho y deberes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088502" rtl="0" eaLnBrk="1" fontAlgn="b" latinLnBrk="0" hangingPunct="1"/>
                      <a:r>
                        <a:rPr lang="es-CO" sz="2000" b="1" kern="1200" dirty="0">
                          <a:solidFill>
                            <a:srgbClr val="006D74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Marzo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9010674"/>
                  </a:ext>
                </a:extLst>
              </a:tr>
              <a:tr h="337754">
                <a:tc>
                  <a:txBody>
                    <a:bodyPr/>
                    <a:lstStyle/>
                    <a:p>
                      <a:pPr marL="0" algn="l" defTabSz="1088502" rtl="0" eaLnBrk="1" fontAlgn="b" latinLnBrk="0" hangingPunct="1"/>
                      <a:r>
                        <a:rPr lang="es-MX" sz="2000" b="1" kern="1200" dirty="0">
                          <a:solidFill>
                            <a:srgbClr val="006D74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Conceptos generales sobre rendición de cuentas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088502" rtl="0" eaLnBrk="1" fontAlgn="b" latinLnBrk="0" hangingPunct="1"/>
                      <a:r>
                        <a:rPr lang="es-CO" sz="2000" b="1" kern="1200" dirty="0">
                          <a:solidFill>
                            <a:srgbClr val="006D74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Abril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9911661"/>
                  </a:ext>
                </a:extLst>
              </a:tr>
              <a:tr h="312023">
                <a:tc>
                  <a:txBody>
                    <a:bodyPr/>
                    <a:lstStyle/>
                    <a:p>
                      <a:pPr marL="0" marR="0" lvl="0" indent="0" algn="l" defTabSz="1088502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2000" b="1" kern="1200" dirty="0">
                          <a:solidFill>
                            <a:srgbClr val="006D74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Asociación de usuarios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088502" rtl="0" eaLnBrk="1" fontAlgn="b" latinLnBrk="0" hangingPunct="1"/>
                      <a:r>
                        <a:rPr lang="es-CO" sz="2000" b="1" kern="1200" dirty="0">
                          <a:solidFill>
                            <a:srgbClr val="006D74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Mayo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7597496"/>
                  </a:ext>
                </a:extLst>
              </a:tr>
              <a:tr h="312023">
                <a:tc>
                  <a:txBody>
                    <a:bodyPr/>
                    <a:lstStyle/>
                    <a:p>
                      <a:pPr marL="0" algn="l" defTabSz="1088502" rtl="0" eaLnBrk="1" fontAlgn="b" latinLnBrk="0" hangingPunct="1"/>
                      <a:r>
                        <a:rPr lang="es-CO" sz="2000" b="1" kern="1200" dirty="0">
                          <a:solidFill>
                            <a:srgbClr val="006D74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Control social en salud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088502" rtl="0" eaLnBrk="1" fontAlgn="b" latinLnBrk="0" hangingPunct="1"/>
                      <a:r>
                        <a:rPr lang="es-CO" sz="2000" b="1" kern="1200" dirty="0">
                          <a:solidFill>
                            <a:srgbClr val="006D74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Junio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1317721"/>
                  </a:ext>
                </a:extLst>
              </a:tr>
              <a:tr h="312023">
                <a:tc>
                  <a:txBody>
                    <a:bodyPr/>
                    <a:lstStyle/>
                    <a:p>
                      <a:pPr marL="0" algn="l" defTabSz="1088502" rtl="0" eaLnBrk="1" fontAlgn="b" latinLnBrk="0" hangingPunct="1"/>
                      <a:r>
                        <a:rPr lang="es-MX" sz="2000" b="1" kern="1200" dirty="0">
                          <a:solidFill>
                            <a:srgbClr val="006D74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Tecnología</a:t>
                      </a:r>
                      <a:r>
                        <a:rPr lang="es-CO" sz="2000" b="1" kern="1200" dirty="0">
                          <a:solidFill>
                            <a:srgbClr val="006D74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s  de la información y plataformas digitales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088502" rtl="0" eaLnBrk="1" fontAlgn="b" latinLnBrk="0" hangingPunct="1"/>
                      <a:r>
                        <a:rPr lang="es-CO" sz="2000" b="1" kern="1200" dirty="0">
                          <a:solidFill>
                            <a:srgbClr val="006D74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Julio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368089"/>
                  </a:ext>
                </a:extLst>
              </a:tr>
              <a:tr h="318356">
                <a:tc>
                  <a:txBody>
                    <a:bodyPr/>
                    <a:lstStyle/>
                    <a:p>
                      <a:pPr marL="0" algn="l" defTabSz="1088502" rtl="0" eaLnBrk="1" latinLnBrk="0" hangingPunct="1"/>
                      <a:r>
                        <a:rPr lang="es-MX" sz="2000" b="1" kern="1200" dirty="0">
                          <a:solidFill>
                            <a:srgbClr val="006D74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Modelos atención  Savia Salud EPS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088502" rtl="0" eaLnBrk="1" fontAlgn="b" latinLnBrk="0" hangingPunct="1"/>
                      <a:r>
                        <a:rPr lang="es-CO" sz="2000" b="1" kern="1200" dirty="0">
                          <a:solidFill>
                            <a:srgbClr val="006D74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Agosto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0365019"/>
                  </a:ext>
                </a:extLst>
              </a:tr>
              <a:tr h="312023">
                <a:tc>
                  <a:txBody>
                    <a:bodyPr/>
                    <a:lstStyle/>
                    <a:p>
                      <a:pPr marL="0" marR="0" lvl="0" indent="0" algn="l" defTabSz="1088502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2000" b="1" kern="1200" dirty="0">
                          <a:solidFill>
                            <a:srgbClr val="006D74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Planificación  participativa</a:t>
                      </a:r>
                      <a:endParaRPr lang="es-CO" sz="2000" b="1" kern="1200" dirty="0">
                        <a:solidFill>
                          <a:srgbClr val="006D74"/>
                        </a:solidFill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088502" rtl="0" eaLnBrk="1" fontAlgn="b" latinLnBrk="0" hangingPunct="1"/>
                      <a:r>
                        <a:rPr lang="es-CO" sz="2000" b="1" kern="1200" dirty="0">
                          <a:solidFill>
                            <a:srgbClr val="006D74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Septiembre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8058502"/>
                  </a:ext>
                </a:extLst>
              </a:tr>
              <a:tr h="312023">
                <a:tc>
                  <a:txBody>
                    <a:bodyPr/>
                    <a:lstStyle/>
                    <a:p>
                      <a:pPr marL="0" marR="0" lvl="0" indent="0" algn="l" defTabSz="1088502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2000" b="1" kern="1200" dirty="0">
                          <a:solidFill>
                            <a:srgbClr val="006D74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Política de participación social - PPSS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088502" rtl="0" eaLnBrk="1" fontAlgn="b" latinLnBrk="0" hangingPunct="1"/>
                      <a:r>
                        <a:rPr lang="es-CO" sz="2000" b="1" kern="1200" dirty="0">
                          <a:solidFill>
                            <a:srgbClr val="006D74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Octubre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8986207"/>
                  </a:ext>
                </a:extLst>
              </a:tr>
              <a:tr h="312023">
                <a:tc>
                  <a:txBody>
                    <a:bodyPr/>
                    <a:lstStyle/>
                    <a:p>
                      <a:pPr marL="0" marR="0" lvl="0" indent="0" algn="l" defTabSz="1088502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2000" b="1" kern="1200" dirty="0">
                          <a:solidFill>
                            <a:srgbClr val="006D74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Salud pública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088502" rtl="0" eaLnBrk="1" fontAlgn="b" latinLnBrk="0" hangingPunct="1"/>
                      <a:r>
                        <a:rPr lang="es-CO" sz="2000" b="1" kern="1200" dirty="0">
                          <a:solidFill>
                            <a:srgbClr val="006D74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Noviembre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51856175"/>
                  </a:ext>
                </a:extLst>
              </a:tr>
              <a:tr h="312023">
                <a:tc>
                  <a:txBody>
                    <a:bodyPr/>
                    <a:lstStyle/>
                    <a:p>
                      <a:pPr marL="0" marR="0" lvl="0" indent="0" algn="l" defTabSz="1088502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2000" b="1" kern="1200" dirty="0">
                          <a:solidFill>
                            <a:srgbClr val="006D74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Propuesta de la Reforma al Sistema de Salud </a:t>
                      </a:r>
                      <a:endParaRPr lang="es-CO" sz="2000" b="1" kern="1200" dirty="0">
                        <a:solidFill>
                          <a:srgbClr val="006D74"/>
                        </a:solidFill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88502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2000" b="1" kern="1200" dirty="0">
                          <a:solidFill>
                            <a:srgbClr val="006D74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Diciembre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759474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540341"/>
      </p:ext>
    </p:extLst>
  </p:cSld>
  <p:clrMapOvr>
    <a:masterClrMapping/>
  </p:clrMapOvr>
  <p:transition/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NET" val="4.0.30319.42000"/>
  <p:tag name="AS_OS" val="Microsoft Windows NT 6.2.9200.0"/>
  <p:tag name="AS_RELEASE_DATE" val="2017.01.13"/>
  <p:tag name="AS_TITLE" val="Aspose.Slides for .NET 4.0"/>
  <p:tag name="AS_VERSION" val="16.12.1.0"/>
</p:tagLst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2351</TotalTime>
  <Words>110</Words>
  <Application>Microsoft Office PowerPoint</Application>
  <PresentationFormat>Personalizado</PresentationFormat>
  <Paragraphs>27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4" baseType="lpstr">
      <vt:lpstr>Arial</vt:lpstr>
      <vt:lpstr>Calibri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</dc:creator>
  <cp:lastModifiedBy>atencionalusuario2</cp:lastModifiedBy>
  <cp:revision>75</cp:revision>
  <dcterms:created xsi:type="dcterms:W3CDTF">2021-01-16T20:41:53Z</dcterms:created>
  <dcterms:modified xsi:type="dcterms:W3CDTF">2023-09-01T20:11:15Z</dcterms:modified>
</cp:coreProperties>
</file>