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33" r:id="rId3"/>
    <p:sldId id="342" r:id="rId4"/>
    <p:sldId id="335" r:id="rId5"/>
    <p:sldId id="343" r:id="rId6"/>
    <p:sldId id="344" r:id="rId7"/>
    <p:sldId id="345" r:id="rId8"/>
    <p:sldId id="346" r:id="rId9"/>
    <p:sldId id="347" r:id="rId10"/>
    <p:sldId id="348" r:id="rId11"/>
    <p:sldId id="349" r:id="rId12"/>
    <p:sldId id="288" r:id="rId13"/>
  </p:sldIdLst>
  <p:sldSz cx="12190413" cy="6859588"/>
  <p:notesSz cx="6858000" cy="9144000"/>
  <p:custDataLst>
    <p:tags r:id="rId15"/>
  </p:custDataLst>
  <p:defaultTextStyle>
    <a:defPPr>
      <a:defRPr lang="es-CO"/>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162"/>
    <a:srgbClr val="009B86"/>
    <a:srgbClr val="006D74"/>
    <a:srgbClr val="00A5A4"/>
    <a:srgbClr val="9BBB59"/>
    <a:srgbClr val="13A28B"/>
    <a:srgbClr val="0098A4"/>
    <a:srgbClr val="3AC4B7"/>
    <a:srgbClr val="FFFF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68" d="100"/>
          <a:sy n="68" d="100"/>
        </p:scale>
        <p:origin x="798" y="60"/>
      </p:cViewPr>
      <p:guideLst>
        <p:guide orient="horz" pos="2161"/>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52117-1CDE-49C9-AA8B-8CDFB8F7102C}" type="datetimeFigureOut">
              <a:rPr lang="es-CO" smtClean="0"/>
              <a:t>10/08/2023</a:t>
            </a:fld>
            <a:endParaRPr lang="es-CO"/>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D7F857-95B7-4AF3-BC02-B0F4E65BDEE8}" type="slidenum">
              <a:rPr lang="es-CO" smtClean="0"/>
              <a:t>‹Nº›</a:t>
            </a:fld>
            <a:endParaRPr lang="es-CO"/>
          </a:p>
        </p:txBody>
      </p:sp>
    </p:spTree>
    <p:extLst>
      <p:ext uri="{BB962C8B-B14F-4D97-AF65-F5344CB8AC3E}">
        <p14:creationId xmlns:p14="http://schemas.microsoft.com/office/powerpoint/2010/main" val="381096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42612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6576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2149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50492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31857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98441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2141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5207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3087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7503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7544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16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s-CO"/>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 name="Conector recto 6">
            <a:extLst>
              <a:ext uri="{FF2B5EF4-FFF2-40B4-BE49-F238E27FC236}">
                <a16:creationId xmlns:a16="http://schemas.microsoft.com/office/drawing/2014/main" id="{B276BC31-3D62-3441-BD7C-A91FC8D368D1}"/>
              </a:ext>
            </a:extLst>
          </p:cNvPr>
          <p:cNvCxnSpPr>
            <a:cxnSpLocks/>
          </p:cNvCxnSpPr>
          <p:nvPr/>
        </p:nvCxnSpPr>
        <p:spPr>
          <a:xfrm>
            <a:off x="1558702" y="2398742"/>
            <a:ext cx="0" cy="206210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E241DEDA-E2F1-05E9-44CD-CE9BC8C0361A}"/>
              </a:ext>
            </a:extLst>
          </p:cNvPr>
          <p:cNvSpPr txBox="1"/>
          <p:nvPr/>
        </p:nvSpPr>
        <p:spPr>
          <a:xfrm>
            <a:off x="1918742" y="2398742"/>
            <a:ext cx="8064896" cy="2062103"/>
          </a:xfrm>
          <a:prstGeom prst="rect">
            <a:avLst/>
          </a:prstGeom>
          <a:noFill/>
        </p:spPr>
        <p:txBody>
          <a:bodyPr wrap="square" rtlCol="0">
            <a:spAutoFit/>
          </a:bodyPr>
          <a:lstStyle/>
          <a:p>
            <a:r>
              <a:rPr lang="es-ES" sz="4400" b="1" dirty="0">
                <a:solidFill>
                  <a:srgbClr val="01A592"/>
                </a:solidFill>
                <a:latin typeface="+mj-lt"/>
              </a:rPr>
              <a:t>Política de Participación Social en Salud </a:t>
            </a:r>
          </a:p>
          <a:p>
            <a:r>
              <a:rPr lang="es-MX" sz="4000" b="1" dirty="0">
                <a:solidFill>
                  <a:srgbClr val="23505E"/>
                </a:solidFill>
                <a:latin typeface="Calibri"/>
                <a:cs typeface="Calibri"/>
                <a:sym typeface="Calibri"/>
              </a:rPr>
              <a:t>Informe de Gestión </a:t>
            </a:r>
            <a:r>
              <a:rPr lang="es-ES" sz="4000" b="1">
                <a:solidFill>
                  <a:srgbClr val="23505E"/>
                </a:solidFill>
                <a:latin typeface="Calibri"/>
                <a:cs typeface="Calibri"/>
              </a:rPr>
              <a:t>2022</a:t>
            </a:r>
            <a:endParaRPr lang="es-ES" sz="4000" b="1" dirty="0">
              <a:solidFill>
                <a:srgbClr val="23505E"/>
              </a:solidFill>
              <a:latin typeface="Calibri"/>
              <a:cs typeface="Calibri"/>
            </a:endParaRPr>
          </a:p>
        </p:txBody>
      </p:sp>
    </p:spTree>
    <p:extLst>
      <p:ext uri="{BB962C8B-B14F-4D97-AF65-F5344CB8AC3E}">
        <p14:creationId xmlns:p14="http://schemas.microsoft.com/office/powerpoint/2010/main" val="102565071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CD79A8-FE59-D474-485E-3C8D297E2A98}"/>
              </a:ext>
            </a:extLst>
          </p:cNvPr>
          <p:cNvSpPr txBox="1"/>
          <p:nvPr/>
        </p:nvSpPr>
        <p:spPr>
          <a:xfrm>
            <a:off x="1342678" y="837506"/>
            <a:ext cx="7128792" cy="830997"/>
          </a:xfrm>
          <a:prstGeom prst="rect">
            <a:avLst/>
          </a:prstGeom>
          <a:noFill/>
        </p:spPr>
        <p:txBody>
          <a:bodyPr wrap="square">
            <a:spAutoFit/>
          </a:bodyPr>
          <a:lstStyle/>
          <a:p>
            <a:r>
              <a:rPr lang="es-MX" sz="2400" b="1" dirty="0">
                <a:solidFill>
                  <a:schemeClr val="accent5">
                    <a:lumMod val="75000"/>
                  </a:schemeClr>
                </a:solidFill>
                <a:latin typeface="Calibri"/>
                <a:ea typeface="Calibri"/>
                <a:cs typeface="Calibri"/>
                <a:sym typeface="Calibri"/>
              </a:rPr>
              <a:t>5- Gestión y garantía en salud con participación en el proceso de decisión</a:t>
            </a:r>
          </a:p>
        </p:txBody>
      </p:sp>
      <p:sp>
        <p:nvSpPr>
          <p:cNvPr id="7" name="CuadroTexto 6">
            <a:extLst>
              <a:ext uri="{FF2B5EF4-FFF2-40B4-BE49-F238E27FC236}">
                <a16:creationId xmlns:a16="http://schemas.microsoft.com/office/drawing/2014/main" id="{8ECC158D-D841-8E7F-7998-A4BC6D1E70FA}"/>
              </a:ext>
            </a:extLst>
          </p:cNvPr>
          <p:cNvSpPr txBox="1"/>
          <p:nvPr/>
        </p:nvSpPr>
        <p:spPr>
          <a:xfrm>
            <a:off x="370570" y="1989634"/>
            <a:ext cx="11449272" cy="3354765"/>
          </a:xfrm>
          <a:prstGeom prst="rect">
            <a:avLst/>
          </a:prstGeom>
          <a:noFill/>
        </p:spPr>
        <p:txBody>
          <a:bodyPr wrap="square">
            <a:spAutoFit/>
          </a:bodyPr>
          <a:lstStyle/>
          <a:p>
            <a:pPr algn="just"/>
            <a:r>
              <a:rPr lang="es-MX" sz="2400" dirty="0">
                <a:solidFill>
                  <a:srgbClr val="00A5A4"/>
                </a:solidFill>
                <a:latin typeface="Calibri" panose="020F0502020204030204" pitchFamily="34" charset="0"/>
                <a:cs typeface="Calibri" panose="020F0502020204030204" pitchFamily="34" charset="0"/>
              </a:rPr>
              <a:t>Con el objetivo de permitir que la ciudadanía se apropie de los elementos necesarios para participar en los procesos de gestión del sector salud y en los espacios de decisión, Savia Salud EPS: </a:t>
            </a:r>
          </a:p>
          <a:p>
            <a:pPr algn="just"/>
            <a:endParaRPr lang="es-MX" sz="2400" dirty="0">
              <a:solidFill>
                <a:srgbClr val="00A5A4"/>
              </a:solidFill>
              <a:latin typeface="Calibri" panose="020F0502020204030204" pitchFamily="34" charset="0"/>
              <a:cs typeface="Calibri" panose="020F0502020204030204" pitchFamily="34" charset="0"/>
            </a:endParaRPr>
          </a:p>
          <a:p>
            <a:pPr algn="just"/>
            <a:r>
              <a:rPr lang="es-MX" sz="2400" dirty="0">
                <a:solidFill>
                  <a:srgbClr val="00A5A4"/>
                </a:solidFill>
                <a:latin typeface="Calibri" panose="020F0502020204030204" pitchFamily="34" charset="0"/>
                <a:cs typeface="Calibri" panose="020F0502020204030204" pitchFamily="34" charset="0"/>
              </a:rPr>
              <a:t>Publicó en el sitio web de la EPS el informe de rendición de cuentas correspondiente al año 2022.  se comparte link.</a:t>
            </a:r>
          </a:p>
          <a:p>
            <a:pPr algn="just"/>
            <a:r>
              <a:rPr lang="es-MX" sz="2400" dirty="0">
                <a:solidFill>
                  <a:srgbClr val="00A5A4"/>
                </a:solidFill>
                <a:latin typeface="Calibri" panose="020F0502020204030204" pitchFamily="34" charset="0"/>
                <a:cs typeface="Calibri" panose="020F0502020204030204" pitchFamily="34" charset="0"/>
              </a:rPr>
              <a:t>https://www.saviasaludeps.com/sitioweb/index.php/normativo/rendicion-de-cuentas2?view=contratos&amp;id=36</a:t>
            </a:r>
          </a:p>
          <a:p>
            <a:pPr algn="just"/>
            <a:endParaRPr lang="es-MX" sz="2000" dirty="0">
              <a:solidFill>
                <a:srgbClr val="23505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85216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2B45A7-A989-FAF0-2A5B-A7AC6C33C361}"/>
              </a:ext>
            </a:extLst>
          </p:cNvPr>
          <p:cNvSpPr txBox="1"/>
          <p:nvPr/>
        </p:nvSpPr>
        <p:spPr>
          <a:xfrm>
            <a:off x="982638" y="981522"/>
            <a:ext cx="9649072" cy="4893647"/>
          </a:xfrm>
          <a:prstGeom prst="rect">
            <a:avLst/>
          </a:prstGeom>
          <a:noFill/>
        </p:spPr>
        <p:txBody>
          <a:bodyPr wrap="square">
            <a:spAutoFit/>
          </a:bodyPr>
          <a:lstStyle/>
          <a:p>
            <a:pPr algn="just"/>
            <a:r>
              <a:rPr lang="es-MX" sz="2400" dirty="0">
                <a:solidFill>
                  <a:srgbClr val="00A5A4"/>
                </a:solidFill>
                <a:latin typeface="Calibri" panose="020F0502020204030204" pitchFamily="34" charset="0"/>
                <a:cs typeface="Calibri" panose="020F0502020204030204" pitchFamily="34" charset="0"/>
              </a:rPr>
              <a:t>Por medio de la plataforma digital YouTube, transmitió la audiencia pública de rendición de cuentas permitiendo la interacción con los asistentes. El video cuenta a la fecha con un total de 2668 visitas. </a:t>
            </a:r>
          </a:p>
          <a:p>
            <a:pPr algn="just"/>
            <a:r>
              <a:rPr lang="es-MX" sz="2400" dirty="0">
                <a:solidFill>
                  <a:srgbClr val="00A5A4"/>
                </a:solidFill>
                <a:latin typeface="Calibri" panose="020F0502020204030204" pitchFamily="34" charset="0"/>
                <a:cs typeface="Calibri" panose="020F0502020204030204" pitchFamily="34" charset="0"/>
              </a:rPr>
              <a:t>Lo anterior es posible identificarlo en el siguiente link.</a:t>
            </a:r>
          </a:p>
          <a:p>
            <a:pPr algn="just"/>
            <a:r>
              <a:rPr lang="es-MX" sz="2400" u="sng" dirty="0">
                <a:solidFill>
                  <a:srgbClr val="00A5A4"/>
                </a:solidFill>
                <a:latin typeface="Calibri" panose="020F0502020204030204" pitchFamily="34" charset="0"/>
                <a:cs typeface="Calibri" panose="020F0502020204030204" pitchFamily="34" charset="0"/>
              </a:rPr>
              <a:t>https://youtube.com/live/u-UAmkaKo7w</a:t>
            </a:r>
          </a:p>
          <a:p>
            <a:pPr algn="just"/>
            <a:endParaRPr lang="es-MX" sz="2400" dirty="0">
              <a:solidFill>
                <a:srgbClr val="23505E"/>
              </a:solidFill>
              <a:latin typeface="Calibri" panose="020F0502020204030204" pitchFamily="34" charset="0"/>
              <a:cs typeface="Calibri" panose="020F0502020204030204" pitchFamily="34" charset="0"/>
            </a:endParaRPr>
          </a:p>
          <a:p>
            <a:pPr algn="just"/>
            <a:endParaRPr lang="es-MX" sz="2400" dirty="0">
              <a:solidFill>
                <a:srgbClr val="23505E"/>
              </a:solidFill>
              <a:latin typeface="Calibri" panose="020F0502020204030204" pitchFamily="34" charset="0"/>
              <a:cs typeface="Calibri" panose="020F0502020204030204" pitchFamily="34" charset="0"/>
            </a:endParaRPr>
          </a:p>
          <a:p>
            <a:pPr algn="just"/>
            <a:r>
              <a:rPr lang="es-MX" sz="2400" dirty="0">
                <a:solidFill>
                  <a:srgbClr val="00A5A4"/>
                </a:solidFill>
                <a:latin typeface="Calibri" panose="020F0502020204030204" pitchFamily="34" charset="0"/>
                <a:cs typeface="Calibri" panose="020F0502020204030204" pitchFamily="34" charset="0"/>
              </a:rPr>
              <a:t>Divulgó en el sitio web de la EPS, el acta de la audiencia pública de rendición de cuentas y las respuestas a las inquietudes y comentarios realizados por los asistentes por medio del chat de la plataforma YouTube. </a:t>
            </a:r>
          </a:p>
          <a:p>
            <a:pPr algn="just"/>
            <a:r>
              <a:rPr lang="es-MX" sz="2400" dirty="0">
                <a:solidFill>
                  <a:srgbClr val="00A5A4"/>
                </a:solidFill>
                <a:latin typeface="Calibri" panose="020F0502020204030204" pitchFamily="34" charset="0"/>
                <a:cs typeface="Calibri" panose="020F0502020204030204" pitchFamily="34" charset="0"/>
              </a:rPr>
              <a:t>Para validar lo anterior, se comparte el link</a:t>
            </a:r>
          </a:p>
          <a:p>
            <a:pPr algn="just"/>
            <a:r>
              <a:rPr lang="es-MX" sz="2400" dirty="0">
                <a:solidFill>
                  <a:srgbClr val="00A5A4"/>
                </a:solidFill>
                <a:latin typeface="Calibri" panose="020F0502020204030204" pitchFamily="34" charset="0"/>
                <a:cs typeface="Calibri" panose="020F0502020204030204" pitchFamily="34" charset="0"/>
              </a:rPr>
              <a:t>https://www.saviasaludeps.com/sitioweb/index.php/normativo/rendicion-de-cuentas2?view=contratos&amp;id=36</a:t>
            </a:r>
          </a:p>
        </p:txBody>
      </p:sp>
    </p:spTree>
    <p:extLst>
      <p:ext uri="{BB962C8B-B14F-4D97-AF65-F5344CB8AC3E}">
        <p14:creationId xmlns:p14="http://schemas.microsoft.com/office/powerpoint/2010/main" val="24125798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085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5A71D45-B5AD-443B-8264-A0B47AF93651}"/>
              </a:ext>
            </a:extLst>
          </p:cNvPr>
          <p:cNvSpPr txBox="1"/>
          <p:nvPr/>
        </p:nvSpPr>
        <p:spPr>
          <a:xfrm>
            <a:off x="1846734" y="1125538"/>
            <a:ext cx="8136904" cy="1477328"/>
          </a:xfrm>
          <a:prstGeom prst="rect">
            <a:avLst/>
          </a:prstGeom>
          <a:noFill/>
        </p:spPr>
        <p:txBody>
          <a:bodyPr wrap="square" rtlCol="0">
            <a:spAutoFit/>
          </a:bodyPr>
          <a:lstStyle/>
          <a:p>
            <a:r>
              <a:rPr lang="es-MX" sz="3000" b="1" dirty="0">
                <a:solidFill>
                  <a:srgbClr val="006D74"/>
                </a:solidFill>
                <a:cs typeface="Arial" panose="020B0604020202020204" pitchFamily="34" charset="0"/>
              </a:rPr>
              <a:t>POLITICA DE PARTICIPACIÓN SOCIAL EN SALUD (PPSS) </a:t>
            </a:r>
          </a:p>
          <a:p>
            <a:r>
              <a:rPr lang="es-MX" sz="3000" b="1" dirty="0">
                <a:solidFill>
                  <a:srgbClr val="006D74"/>
                </a:solidFill>
                <a:cs typeface="Arial" panose="020B0604020202020204" pitchFamily="34" charset="0"/>
              </a:rPr>
              <a:t>Resolución 2063 de 2017</a:t>
            </a:r>
            <a:endParaRPr lang="es-CO" sz="3000" b="1" dirty="0">
              <a:solidFill>
                <a:srgbClr val="006D74"/>
              </a:solidFill>
              <a:cs typeface="Arial" panose="020B0604020202020204" pitchFamily="34" charset="0"/>
            </a:endParaRPr>
          </a:p>
        </p:txBody>
      </p:sp>
      <p:sp>
        <p:nvSpPr>
          <p:cNvPr id="4" name="CuadroTexto 3">
            <a:extLst>
              <a:ext uri="{FF2B5EF4-FFF2-40B4-BE49-F238E27FC236}">
                <a16:creationId xmlns:a16="http://schemas.microsoft.com/office/drawing/2014/main" id="{EE463286-8194-4896-AA00-9F502A98614D}"/>
              </a:ext>
            </a:extLst>
          </p:cNvPr>
          <p:cNvSpPr txBox="1"/>
          <p:nvPr/>
        </p:nvSpPr>
        <p:spPr>
          <a:xfrm>
            <a:off x="262559" y="3717826"/>
            <a:ext cx="2088232" cy="707886"/>
          </a:xfrm>
          <a:prstGeom prst="rect">
            <a:avLst/>
          </a:prstGeom>
          <a:noFill/>
        </p:spPr>
        <p:txBody>
          <a:bodyPr wrap="square" rtlCol="0">
            <a:spAutoFit/>
          </a:bodyPr>
          <a:lstStyle/>
          <a:p>
            <a:pPr algn="ctr"/>
            <a:r>
              <a:rPr lang="es-MX" sz="2000" dirty="0">
                <a:solidFill>
                  <a:srgbClr val="00A5A4"/>
                </a:solidFill>
                <a:cs typeface="Arial" panose="020B0604020202020204" pitchFamily="34" charset="0"/>
              </a:rPr>
              <a:t>OBJETIVO </a:t>
            </a:r>
          </a:p>
          <a:p>
            <a:pPr algn="ctr"/>
            <a:r>
              <a:rPr lang="es-MX" sz="2000" dirty="0">
                <a:solidFill>
                  <a:srgbClr val="00A5A4"/>
                </a:solidFill>
                <a:cs typeface="Arial" panose="020B0604020202020204" pitchFamily="34" charset="0"/>
              </a:rPr>
              <a:t> DE LA POLÍTICA </a:t>
            </a:r>
          </a:p>
        </p:txBody>
      </p:sp>
      <p:sp>
        <p:nvSpPr>
          <p:cNvPr id="5" name="CuadroTexto 4">
            <a:extLst>
              <a:ext uri="{FF2B5EF4-FFF2-40B4-BE49-F238E27FC236}">
                <a16:creationId xmlns:a16="http://schemas.microsoft.com/office/drawing/2014/main" id="{85747039-F7EA-FE00-95A5-379C63A211B3}"/>
              </a:ext>
            </a:extLst>
          </p:cNvPr>
          <p:cNvSpPr txBox="1"/>
          <p:nvPr/>
        </p:nvSpPr>
        <p:spPr>
          <a:xfrm>
            <a:off x="2350791" y="3056394"/>
            <a:ext cx="8280919" cy="1938992"/>
          </a:xfrm>
          <a:prstGeom prst="rect">
            <a:avLst/>
          </a:prstGeom>
          <a:noFill/>
        </p:spPr>
        <p:txBody>
          <a:bodyPr wrap="square">
            <a:spAutoFit/>
          </a:bodyPr>
          <a:lstStyle/>
          <a:p>
            <a:pPr algn="just"/>
            <a:r>
              <a:rPr lang="es-CO" sz="2400" dirty="0">
                <a:solidFill>
                  <a:srgbClr val="00A5A4"/>
                </a:solidFill>
                <a:effectLst/>
                <a:ea typeface="Calibri" panose="020F0502020204030204" pitchFamily="34" charset="0"/>
                <a:cs typeface="Calibri" panose="020F0502020204030204" pitchFamily="34" charset="0"/>
              </a:rPr>
              <a:t>Planificar y desarrollar las directrices que le permitan al Estado y a las instituciones garantizar el derecho a la participación social en salud y su fortalecimiento; y a la ciudadanía la apropiación de mecanismos y condiciones para ejercer la participación con decisión para el cumplimiento del derecho a la salud</a:t>
            </a:r>
            <a:r>
              <a:rPr lang="es-CO" sz="2400" dirty="0">
                <a:solidFill>
                  <a:srgbClr val="00A5A4"/>
                </a:solidFill>
                <a:effectLst/>
                <a:ea typeface="Calibri" panose="020F0502020204030204" pitchFamily="34" charset="0"/>
                <a:cs typeface="Arial" panose="020B0604020202020204" pitchFamily="34" charset="0"/>
              </a:rPr>
              <a:t>.</a:t>
            </a:r>
            <a:endParaRPr lang="es-CO" sz="2400" dirty="0">
              <a:solidFill>
                <a:srgbClr val="00A5A4"/>
              </a:solidFill>
              <a:cs typeface="Arial" panose="020B0604020202020204" pitchFamily="34" charset="0"/>
            </a:endParaRPr>
          </a:p>
        </p:txBody>
      </p:sp>
    </p:spTree>
    <p:extLst>
      <p:ext uri="{BB962C8B-B14F-4D97-AF65-F5344CB8AC3E}">
        <p14:creationId xmlns:p14="http://schemas.microsoft.com/office/powerpoint/2010/main" val="275403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728AC62-70E7-17EB-200C-344104AFE4F6}"/>
              </a:ext>
            </a:extLst>
          </p:cNvPr>
          <p:cNvSpPr txBox="1"/>
          <p:nvPr/>
        </p:nvSpPr>
        <p:spPr>
          <a:xfrm>
            <a:off x="2206774" y="909514"/>
            <a:ext cx="6098344" cy="584775"/>
          </a:xfrm>
          <a:prstGeom prst="rect">
            <a:avLst/>
          </a:prstGeom>
          <a:noFill/>
        </p:spPr>
        <p:txBody>
          <a:bodyPr wrap="square">
            <a:spAutoFit/>
          </a:bodyPr>
          <a:lstStyle/>
          <a:p>
            <a:pPr marL="0" marR="0" lvl="0" indent="0" algn="ctr" rtl="0">
              <a:spcBef>
                <a:spcPts val="0"/>
              </a:spcBef>
              <a:spcAft>
                <a:spcPts val="0"/>
              </a:spcAft>
              <a:buNone/>
            </a:pPr>
            <a:r>
              <a:rPr lang="es-MX" sz="3200" b="1" dirty="0">
                <a:solidFill>
                  <a:srgbClr val="006D74"/>
                </a:solidFill>
                <a:latin typeface="Calibri"/>
                <a:cs typeface="Calibri"/>
                <a:sym typeface="Calibri"/>
              </a:rPr>
              <a:t>Presentación</a:t>
            </a:r>
            <a:endParaRPr lang="es-MX" sz="3200" dirty="0"/>
          </a:p>
        </p:txBody>
      </p:sp>
      <p:sp>
        <p:nvSpPr>
          <p:cNvPr id="5" name="CuadroTexto 4">
            <a:extLst>
              <a:ext uri="{FF2B5EF4-FFF2-40B4-BE49-F238E27FC236}">
                <a16:creationId xmlns:a16="http://schemas.microsoft.com/office/drawing/2014/main" id="{E614CE27-0016-6617-8D69-0D48A888790B}"/>
              </a:ext>
            </a:extLst>
          </p:cNvPr>
          <p:cNvSpPr txBox="1"/>
          <p:nvPr/>
        </p:nvSpPr>
        <p:spPr>
          <a:xfrm>
            <a:off x="1342678" y="1989634"/>
            <a:ext cx="8928992" cy="3785652"/>
          </a:xfrm>
          <a:prstGeom prst="rect">
            <a:avLst/>
          </a:prstGeom>
          <a:noFill/>
        </p:spPr>
        <p:txBody>
          <a:bodyPr wrap="square">
            <a:spAutoFit/>
          </a:bodyPr>
          <a:lstStyle/>
          <a:p>
            <a:pPr marR="0" lvl="0" indent="0" algn="just">
              <a:spcBef>
                <a:spcPts val="0"/>
              </a:spcBef>
              <a:spcAft>
                <a:spcPts val="0"/>
              </a:spcAft>
              <a:buNone/>
            </a:pPr>
            <a:r>
              <a:rPr lang="es-MX" sz="2400" dirty="0">
                <a:solidFill>
                  <a:srgbClr val="00A5A4"/>
                </a:solidFill>
                <a:cs typeface="Calibri" panose="020F0502020204030204" pitchFamily="34" charset="0"/>
                <a:sym typeface="Calibri"/>
              </a:rPr>
              <a:t>En Savia Salud EPS, somos conscientes de la importancia de la Participación Social y en el proceso de implementación progresiva de la PPSS, se han diseñado y puesto en marcha estrategias para garantizar escenarios para la participación, la interlocución con la ciudadanía y el desarrollo de habilidades para el ejercicio pleno de los derechos.    </a:t>
            </a:r>
          </a:p>
          <a:p>
            <a:pPr marR="0" lvl="0" indent="0" algn="just">
              <a:spcBef>
                <a:spcPts val="0"/>
              </a:spcBef>
              <a:spcAft>
                <a:spcPts val="0"/>
              </a:spcAft>
              <a:buNone/>
            </a:pPr>
            <a:endParaRPr lang="es-MX" sz="2400" dirty="0">
              <a:solidFill>
                <a:srgbClr val="00A5A4"/>
              </a:solidFill>
              <a:cs typeface="Calibri" panose="020F0502020204030204" pitchFamily="34" charset="0"/>
              <a:sym typeface="Calibri"/>
            </a:endParaRPr>
          </a:p>
          <a:p>
            <a:pPr algn="just"/>
            <a:r>
              <a:rPr lang="es-MX" sz="2400" dirty="0">
                <a:solidFill>
                  <a:srgbClr val="00A5A4"/>
                </a:solidFill>
                <a:cs typeface="Calibri" panose="020F0502020204030204" pitchFamily="34" charset="0"/>
                <a:sym typeface="Calibri"/>
              </a:rPr>
              <a:t>En el año 2022 se formuló e implementó el plan de acción por medio del cual se dio cumplimento a los ejes estratégicos y líneas de acción dispuestas por la Política de Participación Social en Salud.</a:t>
            </a:r>
          </a:p>
        </p:txBody>
      </p:sp>
    </p:spTree>
    <p:extLst>
      <p:ext uri="{BB962C8B-B14F-4D97-AF65-F5344CB8AC3E}">
        <p14:creationId xmlns:p14="http://schemas.microsoft.com/office/powerpoint/2010/main" val="1786291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C6291A80-9DA6-BA44-BA38-B7906968D198}"/>
              </a:ext>
            </a:extLst>
          </p:cNvPr>
          <p:cNvSpPr txBox="1"/>
          <p:nvPr/>
        </p:nvSpPr>
        <p:spPr>
          <a:xfrm>
            <a:off x="1650314" y="638447"/>
            <a:ext cx="5628804" cy="800219"/>
          </a:xfrm>
          <a:prstGeom prst="rect">
            <a:avLst/>
          </a:prstGeom>
          <a:noFill/>
        </p:spPr>
        <p:txBody>
          <a:bodyPr wrap="square" rtlCol="0">
            <a:spAutoFit/>
          </a:bodyPr>
          <a:lstStyle/>
          <a:p>
            <a:r>
              <a:rPr lang="es-CO" sz="4600" b="1" dirty="0">
                <a:solidFill>
                  <a:srgbClr val="01A592"/>
                </a:solidFill>
                <a:latin typeface="+mj-lt"/>
              </a:rPr>
              <a:t>Ejes estratégicos </a:t>
            </a:r>
          </a:p>
        </p:txBody>
      </p:sp>
      <p:sp>
        <p:nvSpPr>
          <p:cNvPr id="4" name="3 CuadroTexto"/>
          <p:cNvSpPr txBox="1"/>
          <p:nvPr/>
        </p:nvSpPr>
        <p:spPr>
          <a:xfrm>
            <a:off x="6095207" y="1923208"/>
            <a:ext cx="5628804" cy="1323439"/>
          </a:xfrm>
          <a:prstGeom prst="rect">
            <a:avLst/>
          </a:prstGeom>
          <a:noFill/>
        </p:spPr>
        <p:txBody>
          <a:bodyPr wrap="square" rtlCol="0">
            <a:spAutoFit/>
          </a:bodyPr>
          <a:lstStyle/>
          <a:p>
            <a:endParaRPr lang="es-CO" sz="1600"/>
          </a:p>
          <a:p>
            <a:endParaRPr lang="es-CO" sz="1600"/>
          </a:p>
          <a:p>
            <a:pPr algn="just"/>
            <a:endParaRPr lang="es-CO" sz="1600" b="1">
              <a:solidFill>
                <a:srgbClr val="23505E"/>
              </a:solidFill>
            </a:endParaRPr>
          </a:p>
          <a:p>
            <a:pPr algn="just"/>
            <a:endParaRPr lang="es-CO" sz="1600" b="1">
              <a:solidFill>
                <a:srgbClr val="23505E"/>
              </a:solidFill>
            </a:endParaRPr>
          </a:p>
          <a:p>
            <a:pPr algn="just"/>
            <a:endParaRPr lang="es-CO" sz="1600" dirty="0">
              <a:solidFill>
                <a:srgbClr val="23505E"/>
              </a:solidFill>
            </a:endParaRPr>
          </a:p>
        </p:txBody>
      </p:sp>
      <p:sp>
        <p:nvSpPr>
          <p:cNvPr id="5" name="AutoShape 2">
            <a:extLst>
              <a:ext uri="{FF2B5EF4-FFF2-40B4-BE49-F238E27FC236}">
                <a16:creationId xmlns:a16="http://schemas.microsoft.com/office/drawing/2014/main" id="{23D74168-8130-4154-94D5-9499CD514026}"/>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CuadroTexto 2">
            <a:extLst>
              <a:ext uri="{FF2B5EF4-FFF2-40B4-BE49-F238E27FC236}">
                <a16:creationId xmlns:a16="http://schemas.microsoft.com/office/drawing/2014/main" id="{5E4B8C81-6DC3-4051-80C0-E2F989F0A374}"/>
              </a:ext>
            </a:extLst>
          </p:cNvPr>
          <p:cNvSpPr txBox="1"/>
          <p:nvPr/>
        </p:nvSpPr>
        <p:spPr>
          <a:xfrm>
            <a:off x="622598" y="1701602"/>
            <a:ext cx="9622245" cy="4401205"/>
          </a:xfrm>
          <a:prstGeom prst="rect">
            <a:avLst/>
          </a:prstGeom>
          <a:noFill/>
        </p:spPr>
        <p:txBody>
          <a:bodyPr wrap="square" rtlCol="0">
            <a:spAutoFit/>
          </a:bodyPr>
          <a:lstStyle/>
          <a:p>
            <a:pPr algn="just"/>
            <a:r>
              <a:rPr lang="es-CO" sz="2000" b="1" dirty="0">
                <a:solidFill>
                  <a:srgbClr val="006D74"/>
                </a:solidFill>
                <a:cs typeface="Arial" panose="020B0604020202020204" pitchFamily="34" charset="0"/>
              </a:rPr>
              <a:t>1- Fortalecimiento institucional </a:t>
            </a:r>
          </a:p>
          <a:p>
            <a:pPr algn="just"/>
            <a:endParaRPr lang="es-CO" sz="2000" b="1" dirty="0">
              <a:solidFill>
                <a:srgbClr val="006D74"/>
              </a:solidFill>
              <a:cs typeface="Arial" panose="020B0604020202020204" pitchFamily="34" charset="0"/>
            </a:endParaRPr>
          </a:p>
          <a:p>
            <a:pPr algn="just"/>
            <a:r>
              <a:rPr lang="es-MX" sz="2400" dirty="0">
                <a:solidFill>
                  <a:srgbClr val="00A5A4"/>
                </a:solidFill>
                <a:cs typeface="Calibri" panose="020F0502020204030204" pitchFamily="34" charset="0"/>
              </a:rPr>
              <a:t>Para el fortalecimiento de las capacidades institucionales Savia Salud EPS:</a:t>
            </a:r>
          </a:p>
          <a:p>
            <a:pPr algn="just"/>
            <a:endParaRPr lang="es-MX" sz="2400" dirty="0">
              <a:solidFill>
                <a:srgbClr val="00A5A4"/>
              </a:solidFill>
              <a:cs typeface="Calibri" panose="020F0502020204030204" pitchFamily="34" charset="0"/>
            </a:endParaRPr>
          </a:p>
          <a:p>
            <a:pPr algn="just"/>
            <a:r>
              <a:rPr lang="es-MX" sz="2400" dirty="0">
                <a:solidFill>
                  <a:srgbClr val="00A5A4"/>
                </a:solidFill>
                <a:cs typeface="Calibri" panose="020F0502020204030204" pitchFamily="34" charset="0"/>
              </a:rPr>
              <a:t>Dispuso del recurso humano dedicado al fomento y gestión de los procesos de participación social y se mantuvo la Directiva Gerencial para la adopción institucional de la Política de Participación Social en Salud.</a:t>
            </a:r>
          </a:p>
          <a:p>
            <a:pPr algn="just"/>
            <a:endParaRPr lang="es-MX" sz="2400" dirty="0">
              <a:solidFill>
                <a:srgbClr val="00A5A4"/>
              </a:solidFill>
              <a:cs typeface="Calibri" panose="020F0502020204030204" pitchFamily="34" charset="0"/>
            </a:endParaRPr>
          </a:p>
          <a:p>
            <a:pPr algn="just"/>
            <a:r>
              <a:rPr lang="es-MX" sz="2400" dirty="0">
                <a:solidFill>
                  <a:srgbClr val="00A5A4"/>
                </a:solidFill>
                <a:cs typeface="Calibri" panose="020F0502020204030204" pitchFamily="34" charset="0"/>
              </a:rPr>
              <a:t>Socializó con 320 colaboradores la Política de Participación Social y el Plan de acción diseñado para su implementación, al 30 de junio,</a:t>
            </a:r>
          </a:p>
          <a:p>
            <a:pPr algn="just"/>
            <a:endParaRPr lang="es-MX" sz="2400" dirty="0">
              <a:solidFill>
                <a:srgbClr val="00A5A4"/>
              </a:solidFill>
              <a:cs typeface="Calibri" panose="020F0502020204030204" pitchFamily="34" charset="0"/>
            </a:endParaRPr>
          </a:p>
          <a:p>
            <a:pPr algn="just"/>
            <a:r>
              <a:rPr lang="es-MX" sz="2400" dirty="0">
                <a:solidFill>
                  <a:srgbClr val="00A5A4"/>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493034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EC8C7A9-C2A8-EE5E-A803-30E3548CBB8E}"/>
              </a:ext>
            </a:extLst>
          </p:cNvPr>
          <p:cNvSpPr txBox="1"/>
          <p:nvPr/>
        </p:nvSpPr>
        <p:spPr>
          <a:xfrm>
            <a:off x="694606" y="1845618"/>
            <a:ext cx="9001000" cy="4524315"/>
          </a:xfrm>
          <a:prstGeom prst="rect">
            <a:avLst/>
          </a:prstGeom>
          <a:noFill/>
        </p:spPr>
        <p:txBody>
          <a:bodyPr wrap="square">
            <a:spAutoFit/>
          </a:bodyPr>
          <a:lstStyle/>
          <a:p>
            <a:pPr algn="just"/>
            <a:r>
              <a:rPr lang="es-MX" sz="2400" dirty="0">
                <a:solidFill>
                  <a:srgbClr val="00A5A4"/>
                </a:solidFill>
                <a:cs typeface="Calibri" panose="020F0502020204030204" pitchFamily="34" charset="0"/>
              </a:rPr>
              <a:t>Recibió asesoría técnica de la Secretaría Seccional de Salud y Protección Social para la implementación de la Política de Participación Social en Salud</a:t>
            </a:r>
          </a:p>
          <a:p>
            <a:pPr algn="just"/>
            <a:endParaRPr lang="es-MX" sz="2400" dirty="0">
              <a:solidFill>
                <a:srgbClr val="00A5A4"/>
              </a:solidFill>
              <a:cs typeface="Calibri" panose="020F0502020204030204" pitchFamily="34" charset="0"/>
            </a:endParaRPr>
          </a:p>
          <a:p>
            <a:pPr algn="just"/>
            <a:r>
              <a:rPr lang="es-MX" sz="2400" dirty="0">
                <a:solidFill>
                  <a:srgbClr val="00A5A4"/>
                </a:solidFill>
                <a:cs typeface="Calibri" panose="020F0502020204030204" pitchFamily="34" charset="0"/>
              </a:rPr>
              <a:t>Savia Salud EPS actualizó el procedimiento para el fomento de la Participación Social en Salud, por medio del cual da los lineamientos para la implementación de la Política de Participación Social.</a:t>
            </a:r>
          </a:p>
          <a:p>
            <a:pPr algn="just"/>
            <a:endParaRPr lang="es-MX" sz="2400" dirty="0">
              <a:solidFill>
                <a:srgbClr val="00A5A4"/>
              </a:solidFill>
              <a:cs typeface="Calibri" panose="020F0502020204030204" pitchFamily="34" charset="0"/>
            </a:endParaRPr>
          </a:p>
          <a:p>
            <a:pPr algn="just"/>
            <a:r>
              <a:rPr lang="es-MX" sz="2400" dirty="0">
                <a:solidFill>
                  <a:srgbClr val="00A5A4"/>
                </a:solidFill>
                <a:cs typeface="Calibri" panose="020F0502020204030204" pitchFamily="34" charset="0"/>
              </a:rPr>
              <a:t>Durante el año 2022 se realizaron reuniones periódicas con la junta directiva de la asociación de usuarios departamental AUDASS</a:t>
            </a:r>
            <a:r>
              <a:rPr lang="es-CO" sz="2400" dirty="0">
                <a:solidFill>
                  <a:srgbClr val="00A5A4"/>
                </a:solidFill>
                <a:cs typeface="Calibri" panose="020F0502020204030204" pitchFamily="34" charset="0"/>
              </a:rPr>
              <a:t> con el objetivo de fortalecer el proceso de participación y control social en salud.</a:t>
            </a:r>
            <a:endParaRPr lang="es-MX" sz="2400" dirty="0">
              <a:solidFill>
                <a:srgbClr val="00A5A4"/>
              </a:solidFill>
              <a:cs typeface="Calibri" panose="020F0502020204030204" pitchFamily="34" charset="0"/>
            </a:endParaRPr>
          </a:p>
        </p:txBody>
      </p:sp>
    </p:spTree>
    <p:extLst>
      <p:ext uri="{BB962C8B-B14F-4D97-AF65-F5344CB8AC3E}">
        <p14:creationId xmlns:p14="http://schemas.microsoft.com/office/powerpoint/2010/main" val="32295414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0779C30-15B5-44EB-51BF-CDF7DF1FD974}"/>
              </a:ext>
            </a:extLst>
          </p:cNvPr>
          <p:cNvSpPr txBox="1"/>
          <p:nvPr/>
        </p:nvSpPr>
        <p:spPr>
          <a:xfrm>
            <a:off x="1270670" y="333450"/>
            <a:ext cx="6098344" cy="830997"/>
          </a:xfrm>
          <a:prstGeom prst="rect">
            <a:avLst/>
          </a:prstGeom>
          <a:noFill/>
        </p:spPr>
        <p:txBody>
          <a:bodyPr wrap="square">
            <a:spAutoFit/>
          </a:bodyPr>
          <a:lstStyle/>
          <a:p>
            <a:r>
              <a:rPr lang="es-MX" sz="2400" b="1" dirty="0">
                <a:solidFill>
                  <a:schemeClr val="accent5">
                    <a:lumMod val="75000"/>
                  </a:schemeClr>
                </a:solidFill>
                <a:latin typeface="Calibri"/>
                <a:ea typeface="Calibri"/>
                <a:cs typeface="Calibri"/>
                <a:sym typeface="Calibri"/>
              </a:rPr>
              <a:t>2- Empoderamiento de la ciudadanía y las organizaciones sociales en salud</a:t>
            </a:r>
            <a:endParaRPr lang="es-MX" sz="2400" dirty="0">
              <a:solidFill>
                <a:schemeClr val="accent5">
                  <a:lumMod val="75000"/>
                </a:schemeClr>
              </a:solidFill>
            </a:endParaRPr>
          </a:p>
        </p:txBody>
      </p:sp>
      <p:sp>
        <p:nvSpPr>
          <p:cNvPr id="5" name="CuadroTexto 4">
            <a:extLst>
              <a:ext uri="{FF2B5EF4-FFF2-40B4-BE49-F238E27FC236}">
                <a16:creationId xmlns:a16="http://schemas.microsoft.com/office/drawing/2014/main" id="{3363100E-8CA2-023F-EB5B-D57618048683}"/>
              </a:ext>
            </a:extLst>
          </p:cNvPr>
          <p:cNvSpPr txBox="1"/>
          <p:nvPr/>
        </p:nvSpPr>
        <p:spPr>
          <a:xfrm>
            <a:off x="550590" y="1158850"/>
            <a:ext cx="10297144" cy="4770537"/>
          </a:xfrm>
          <a:prstGeom prst="rect">
            <a:avLst/>
          </a:prstGeom>
          <a:noFill/>
        </p:spPr>
        <p:txBody>
          <a:bodyPr wrap="square">
            <a:spAutoFit/>
          </a:bodyPr>
          <a:lstStyle/>
          <a:p>
            <a:pPr algn="just"/>
            <a:r>
              <a:rPr lang="es-MX" sz="2000" dirty="0">
                <a:solidFill>
                  <a:srgbClr val="00A5A4"/>
                </a:solidFill>
                <a:latin typeface="Calibri" panose="020F0502020204030204" pitchFamily="34" charset="0"/>
                <a:cs typeface="Calibri" panose="020F0502020204030204" pitchFamily="34" charset="0"/>
              </a:rPr>
              <a:t>Para fortalecer las instancias que desarrollan procesos participativos Savia Salud EPS:</a:t>
            </a:r>
          </a:p>
          <a:p>
            <a:pPr algn="just"/>
            <a:endParaRPr lang="es-MX" sz="2000" dirty="0">
              <a:solidFill>
                <a:srgbClr val="00A5A4"/>
              </a:solidFill>
              <a:latin typeface="Calibri" panose="020F0502020204030204" pitchFamily="34" charset="0"/>
              <a:cs typeface="Calibri" panose="020F0502020204030204" pitchFamily="34" charset="0"/>
            </a:endParaRPr>
          </a:p>
          <a:p>
            <a:pPr algn="just"/>
            <a:r>
              <a:rPr lang="es-MX" sz="2000" dirty="0">
                <a:solidFill>
                  <a:srgbClr val="00A5A4"/>
                </a:solidFill>
                <a:latin typeface="Calibri" panose="020F0502020204030204" pitchFamily="34" charset="0"/>
                <a:cs typeface="Calibri" panose="020F0502020204030204" pitchFamily="34" charset="0"/>
              </a:rPr>
              <a:t>Cuenta con una estrategia pedagógica dirigida a integrantes de Asociaciones de Usuarios y Usuarios en general orientada a formar habilidades para el ejercicio de la participación social en los municipios donde hace presencia la EPS.</a:t>
            </a:r>
          </a:p>
          <a:p>
            <a:pPr algn="just"/>
            <a:endParaRPr lang="es-MX" sz="2000" dirty="0">
              <a:solidFill>
                <a:srgbClr val="00A5A4"/>
              </a:solidFill>
              <a:latin typeface="Calibri" panose="020F0502020204030204" pitchFamily="34" charset="0"/>
              <a:cs typeface="Calibri" panose="020F0502020204030204" pitchFamily="34" charset="0"/>
            </a:endParaRPr>
          </a:p>
          <a:p>
            <a:pPr algn="just"/>
            <a:r>
              <a:rPr lang="es-MX" sz="2000" dirty="0">
                <a:solidFill>
                  <a:srgbClr val="00A5A4"/>
                </a:solidFill>
                <a:latin typeface="Calibri" panose="020F0502020204030204" pitchFamily="34" charset="0"/>
                <a:cs typeface="Calibri" panose="020F0502020204030204" pitchFamily="34" charset="0"/>
              </a:rPr>
              <a:t>Con el objetivo de incentivar la participación de los usuarios, realizó una actividad de reconocimiento institucional dirigida a integrantes de la asociación de usuarios de Savia Salud EPS.</a:t>
            </a:r>
          </a:p>
          <a:p>
            <a:pPr algn="just"/>
            <a:endParaRPr lang="es-MX" sz="2000" dirty="0">
              <a:solidFill>
                <a:srgbClr val="00A5A4"/>
              </a:solidFill>
              <a:latin typeface="Calibri" panose="020F0502020204030204" pitchFamily="34" charset="0"/>
              <a:cs typeface="Calibri" panose="020F0502020204030204" pitchFamily="34" charset="0"/>
            </a:endParaRPr>
          </a:p>
          <a:p>
            <a:pPr algn="just"/>
            <a:r>
              <a:rPr lang="es-MX" sz="2000" dirty="0">
                <a:solidFill>
                  <a:srgbClr val="00A5A4"/>
                </a:solidFill>
                <a:latin typeface="Calibri" panose="020F0502020204030204" pitchFamily="34" charset="0"/>
                <a:cs typeface="Calibri" panose="020F0502020204030204" pitchFamily="34" charset="0"/>
              </a:rPr>
              <a:t>En desarrollo de la estrategia pedagógica, en los municipios dictó un taller sobre tecnologías de información y redes sociales, con la participación total de 850usuarios.</a:t>
            </a:r>
          </a:p>
          <a:p>
            <a:pPr algn="just"/>
            <a:endParaRPr lang="es-MX" sz="2000" dirty="0">
              <a:solidFill>
                <a:srgbClr val="00A5A4"/>
              </a:solidFill>
              <a:latin typeface="Calibri" panose="020F0502020204030204" pitchFamily="34" charset="0"/>
              <a:cs typeface="Calibri" panose="020F0502020204030204" pitchFamily="34" charset="0"/>
            </a:endParaRPr>
          </a:p>
          <a:p>
            <a:pPr algn="just"/>
            <a:r>
              <a:rPr lang="es-MX" sz="2000" dirty="0">
                <a:solidFill>
                  <a:srgbClr val="00A5A4"/>
                </a:solidFill>
                <a:latin typeface="Calibri" panose="020F0502020204030204" pitchFamily="34" charset="0"/>
                <a:cs typeface="Calibri" panose="020F0502020204030204" pitchFamily="34" charset="0"/>
              </a:rPr>
              <a:t>Actualizó los datos de la Asociación de Usuarios departamental mediante reporte de archivo GT004 a la Superintendencia Nacional de Salud</a:t>
            </a:r>
            <a:r>
              <a:rPr lang="es-MX" sz="2400" dirty="0">
                <a:solidFill>
                  <a:srgbClr val="00A5A4"/>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453433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296C856-C6C4-9922-C2A3-2FD945DDE37F}"/>
              </a:ext>
            </a:extLst>
          </p:cNvPr>
          <p:cNvSpPr txBox="1"/>
          <p:nvPr/>
        </p:nvSpPr>
        <p:spPr>
          <a:xfrm>
            <a:off x="1558702" y="621482"/>
            <a:ext cx="6098344" cy="461665"/>
          </a:xfrm>
          <a:prstGeom prst="rect">
            <a:avLst/>
          </a:prstGeom>
          <a:noFill/>
        </p:spPr>
        <p:txBody>
          <a:bodyPr wrap="square">
            <a:spAutoFit/>
          </a:bodyPr>
          <a:lstStyle/>
          <a:p>
            <a:pPr marL="0" marR="0" lvl="0" indent="0" algn="l" rtl="0">
              <a:spcBef>
                <a:spcPts val="0"/>
              </a:spcBef>
              <a:spcAft>
                <a:spcPts val="0"/>
              </a:spcAft>
              <a:buNone/>
            </a:pPr>
            <a:r>
              <a:rPr lang="es-MX" sz="2400" b="1" dirty="0">
                <a:solidFill>
                  <a:srgbClr val="00A5A4"/>
                </a:solidFill>
                <a:latin typeface="Calibri"/>
                <a:ea typeface="Calibri"/>
                <a:cs typeface="Calibri"/>
                <a:sym typeface="Calibri"/>
              </a:rPr>
              <a:t>3- Impulso a la cultura de la salud </a:t>
            </a:r>
            <a:endParaRPr lang="es-MX" sz="2400" dirty="0"/>
          </a:p>
        </p:txBody>
      </p:sp>
      <p:sp>
        <p:nvSpPr>
          <p:cNvPr id="5" name="CuadroTexto 4">
            <a:extLst>
              <a:ext uri="{FF2B5EF4-FFF2-40B4-BE49-F238E27FC236}">
                <a16:creationId xmlns:a16="http://schemas.microsoft.com/office/drawing/2014/main" id="{7A9B513F-C5BC-3F28-5119-752890A4B85D}"/>
              </a:ext>
            </a:extLst>
          </p:cNvPr>
          <p:cNvSpPr txBox="1"/>
          <p:nvPr/>
        </p:nvSpPr>
        <p:spPr>
          <a:xfrm>
            <a:off x="622598" y="1344459"/>
            <a:ext cx="10081120" cy="4893647"/>
          </a:xfrm>
          <a:prstGeom prst="rect">
            <a:avLst/>
          </a:prstGeom>
          <a:noFill/>
        </p:spPr>
        <p:txBody>
          <a:bodyPr wrap="square">
            <a:spAutoFit/>
          </a:bodyPr>
          <a:lstStyle/>
          <a:p>
            <a:pPr algn="just"/>
            <a:r>
              <a:rPr lang="es-MX" sz="2400" dirty="0">
                <a:solidFill>
                  <a:srgbClr val="00A5A4"/>
                </a:solidFill>
                <a:cs typeface="Calibri" panose="020F0502020204030204" pitchFamily="34" charset="0"/>
              </a:rPr>
              <a:t>Para fomentar el desarrollo de la apropiación de la salud en la vida cotidiana y en el ejercicio del cuidado (colectivo) y del autocuidado (individual) como elemento esencial para el cumplimiento del derecho a la salud, Savia Salud EPS:</a:t>
            </a:r>
          </a:p>
          <a:p>
            <a:pPr algn="just"/>
            <a:endParaRPr lang="es-MX" sz="2400" dirty="0">
              <a:solidFill>
                <a:srgbClr val="00A5A4"/>
              </a:solidFill>
              <a:cs typeface="Calibri" panose="020F0502020204030204" pitchFamily="34" charset="0"/>
            </a:endParaRPr>
          </a:p>
          <a:p>
            <a:pPr algn="just"/>
            <a:r>
              <a:rPr lang="es-MX" sz="2400" dirty="0">
                <a:solidFill>
                  <a:srgbClr val="00A5A4"/>
                </a:solidFill>
                <a:cs typeface="Calibri" panose="020F0502020204030204" pitchFamily="34" charset="0"/>
              </a:rPr>
              <a:t>Implementó la estrategia de comunicación Juntos.</a:t>
            </a:r>
          </a:p>
          <a:p>
            <a:pPr algn="just"/>
            <a:endParaRPr lang="es-MX" sz="2400" dirty="0">
              <a:solidFill>
                <a:srgbClr val="00A5A4"/>
              </a:solidFill>
              <a:cs typeface="Calibri" panose="020F0502020204030204" pitchFamily="34" charset="0"/>
            </a:endParaRPr>
          </a:p>
          <a:p>
            <a:pPr algn="just"/>
            <a:r>
              <a:rPr lang="es-MX" sz="2400" dirty="0">
                <a:solidFill>
                  <a:srgbClr val="00A5A4"/>
                </a:solidFill>
                <a:cs typeface="Calibri" panose="020F0502020204030204" pitchFamily="34" charset="0"/>
              </a:rPr>
              <a:t>En desarrollo de la estrategia pedagógica, en los municipios donde hace presencia Savia Salud EPS, llevó a cabo talleres sobre Participación social y Derechos y deberes en salud.</a:t>
            </a:r>
          </a:p>
          <a:p>
            <a:pPr algn="just"/>
            <a:endParaRPr lang="es-MX" sz="2400" dirty="0">
              <a:solidFill>
                <a:srgbClr val="00A5A4"/>
              </a:solidFill>
              <a:cs typeface="Calibri" panose="020F0502020204030204" pitchFamily="34" charset="0"/>
            </a:endParaRPr>
          </a:p>
          <a:p>
            <a:pPr algn="just"/>
            <a:r>
              <a:rPr lang="es-MX" sz="2400" dirty="0">
                <a:solidFill>
                  <a:srgbClr val="00A5A4"/>
                </a:solidFill>
                <a:cs typeface="Calibri" panose="020F0502020204030204" pitchFamily="34" charset="0"/>
              </a:rPr>
              <a:t>Taller sobre participación social con un total de 930 asistentes.</a:t>
            </a:r>
          </a:p>
          <a:p>
            <a:pPr algn="just"/>
            <a:endParaRPr lang="es-MX" sz="2400" dirty="0">
              <a:solidFill>
                <a:srgbClr val="00A5A4"/>
              </a:solidFill>
              <a:cs typeface="Calibri" panose="020F0502020204030204" pitchFamily="34" charset="0"/>
            </a:endParaRPr>
          </a:p>
          <a:p>
            <a:pPr algn="just"/>
            <a:r>
              <a:rPr lang="es-MX" sz="2400" dirty="0">
                <a:solidFill>
                  <a:srgbClr val="00A5A4"/>
                </a:solidFill>
                <a:cs typeface="Calibri" panose="020F0502020204030204" pitchFamily="34" charset="0"/>
              </a:rPr>
              <a:t>Taller sobre Derechos y Deberes en salud con un total de 1107 asistentes. </a:t>
            </a:r>
          </a:p>
        </p:txBody>
      </p:sp>
    </p:spTree>
    <p:extLst>
      <p:ext uri="{BB962C8B-B14F-4D97-AF65-F5344CB8AC3E}">
        <p14:creationId xmlns:p14="http://schemas.microsoft.com/office/powerpoint/2010/main" val="14482795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8FA3B0-7F20-8B88-2EAD-6BDC0FA63EBD}"/>
              </a:ext>
            </a:extLst>
          </p:cNvPr>
          <p:cNvSpPr txBox="1"/>
          <p:nvPr/>
        </p:nvSpPr>
        <p:spPr>
          <a:xfrm>
            <a:off x="1342678" y="693490"/>
            <a:ext cx="6098344" cy="461665"/>
          </a:xfrm>
          <a:prstGeom prst="rect">
            <a:avLst/>
          </a:prstGeom>
          <a:noFill/>
        </p:spPr>
        <p:txBody>
          <a:bodyPr wrap="square">
            <a:spAutoFit/>
          </a:bodyPr>
          <a:lstStyle/>
          <a:p>
            <a:r>
              <a:rPr lang="es-MX" sz="2400" b="1" dirty="0">
                <a:solidFill>
                  <a:schemeClr val="accent5">
                    <a:lumMod val="75000"/>
                  </a:schemeClr>
                </a:solidFill>
                <a:latin typeface="Calibri"/>
                <a:ea typeface="Calibri"/>
                <a:cs typeface="Calibri"/>
                <a:sym typeface="Calibri"/>
              </a:rPr>
              <a:t>4- Control social en Salud</a:t>
            </a:r>
            <a:endParaRPr lang="es-MX" sz="2400" dirty="0">
              <a:solidFill>
                <a:schemeClr val="accent5">
                  <a:lumMod val="75000"/>
                </a:schemeClr>
              </a:solidFill>
            </a:endParaRPr>
          </a:p>
        </p:txBody>
      </p:sp>
      <p:sp>
        <p:nvSpPr>
          <p:cNvPr id="5" name="CuadroTexto 4">
            <a:extLst>
              <a:ext uri="{FF2B5EF4-FFF2-40B4-BE49-F238E27FC236}">
                <a16:creationId xmlns:a16="http://schemas.microsoft.com/office/drawing/2014/main" id="{4A43DD7C-E4E2-B122-5A41-6EEA29AC0AAC}"/>
              </a:ext>
            </a:extLst>
          </p:cNvPr>
          <p:cNvSpPr txBox="1"/>
          <p:nvPr/>
        </p:nvSpPr>
        <p:spPr>
          <a:xfrm>
            <a:off x="622598" y="1773610"/>
            <a:ext cx="9649072" cy="4524315"/>
          </a:xfrm>
          <a:prstGeom prst="rect">
            <a:avLst/>
          </a:prstGeom>
          <a:noFill/>
        </p:spPr>
        <p:txBody>
          <a:bodyPr wrap="square">
            <a:spAutoFit/>
          </a:bodyPr>
          <a:lstStyle/>
          <a:p>
            <a:pPr algn="just"/>
            <a:r>
              <a:rPr lang="es-MX" sz="2400" dirty="0">
                <a:solidFill>
                  <a:srgbClr val="00A5A4"/>
                </a:solidFill>
                <a:cs typeface="Calibri" panose="020F0502020204030204" pitchFamily="34" charset="0"/>
              </a:rPr>
              <a:t>Savia Salud EPS reconoce que el control ciudadano a los diferentes actores del sistema es fundamental para la construcción social de la salud, por lo tanto:</a:t>
            </a:r>
          </a:p>
          <a:p>
            <a:pPr algn="just"/>
            <a:endParaRPr lang="es-MX" sz="2400" dirty="0">
              <a:solidFill>
                <a:srgbClr val="00A5A4"/>
              </a:solidFill>
              <a:cs typeface="Calibri" panose="020F0502020204030204" pitchFamily="34" charset="0"/>
            </a:endParaRPr>
          </a:p>
          <a:p>
            <a:pPr algn="just"/>
            <a:r>
              <a:rPr lang="es-MX" sz="2400" dirty="0">
                <a:solidFill>
                  <a:srgbClr val="00A5A4"/>
                </a:solidFill>
                <a:cs typeface="Calibri" panose="020F0502020204030204" pitchFamily="34" charset="0"/>
              </a:rPr>
              <a:t>Mantiene canales de comunicación formales y con respuesta oportuna a las solicitudes de la ciudadanía:</a:t>
            </a:r>
          </a:p>
          <a:p>
            <a:pPr algn="just"/>
            <a:endParaRPr lang="es-MX" sz="2400" dirty="0">
              <a:solidFill>
                <a:srgbClr val="00A5A4"/>
              </a:solidFill>
              <a:cs typeface="Calibri" panose="020F0502020204030204" pitchFamily="34" charset="0"/>
            </a:endParaRPr>
          </a:p>
          <a:p>
            <a:pPr algn="just"/>
            <a:r>
              <a:rPr lang="es-MX" sz="2400" dirty="0">
                <a:solidFill>
                  <a:srgbClr val="00A5A4"/>
                </a:solidFill>
                <a:cs typeface="Calibri" panose="020F0502020204030204" pitchFamily="34" charset="0"/>
              </a:rPr>
              <a:t>Actualmente cuenta con: correos electrónicos, página web, línea telefónica, redes sociales, buzones de sugerencias, puntos de atención presencial, mercurio, </a:t>
            </a:r>
            <a:r>
              <a:rPr lang="es-MX" sz="2400" dirty="0" err="1">
                <a:solidFill>
                  <a:srgbClr val="00A5A4"/>
                </a:solidFill>
                <a:cs typeface="Calibri" panose="020F0502020204030204" pitchFamily="34" charset="0"/>
              </a:rPr>
              <a:t>chatbot</a:t>
            </a:r>
            <a:r>
              <a:rPr lang="es-MX" sz="2400" dirty="0">
                <a:solidFill>
                  <a:srgbClr val="00A5A4"/>
                </a:solidFill>
                <a:cs typeface="Calibri" panose="020F0502020204030204" pitchFamily="34" charset="0"/>
              </a:rPr>
              <a:t> AVIS y WhatsApp 3145874080.</a:t>
            </a:r>
          </a:p>
          <a:p>
            <a:pPr algn="just"/>
            <a:endParaRPr lang="es-MX" sz="2400" dirty="0">
              <a:solidFill>
                <a:srgbClr val="00A5A4"/>
              </a:solidFill>
              <a:cs typeface="Calibri" panose="020F0502020204030204" pitchFamily="34" charset="0"/>
            </a:endParaRPr>
          </a:p>
          <a:p>
            <a:pPr algn="just"/>
            <a:r>
              <a:rPr lang="es-MX" sz="2400" dirty="0">
                <a:solidFill>
                  <a:srgbClr val="00A5A4"/>
                </a:solidFill>
                <a:cs typeface="Calibri" panose="020F0502020204030204" pitchFamily="34" charset="0"/>
              </a:rPr>
              <a:t>.</a:t>
            </a:r>
          </a:p>
        </p:txBody>
      </p:sp>
    </p:spTree>
    <p:extLst>
      <p:ext uri="{BB962C8B-B14F-4D97-AF65-F5344CB8AC3E}">
        <p14:creationId xmlns:p14="http://schemas.microsoft.com/office/powerpoint/2010/main" val="17890164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74718F-3261-2EC9-B64D-31400FCA9002}"/>
              </a:ext>
            </a:extLst>
          </p:cNvPr>
          <p:cNvSpPr txBox="1"/>
          <p:nvPr/>
        </p:nvSpPr>
        <p:spPr>
          <a:xfrm>
            <a:off x="838622" y="1190719"/>
            <a:ext cx="9721080" cy="4478149"/>
          </a:xfrm>
          <a:prstGeom prst="rect">
            <a:avLst/>
          </a:prstGeom>
          <a:noFill/>
        </p:spPr>
        <p:txBody>
          <a:bodyPr wrap="square">
            <a:spAutoFit/>
          </a:bodyPr>
          <a:lstStyle/>
          <a:p>
            <a:pPr algn="just"/>
            <a:r>
              <a:rPr lang="es-MX" sz="2400" dirty="0">
                <a:solidFill>
                  <a:srgbClr val="00A5A4"/>
                </a:solidFill>
                <a:cs typeface="Calibri" panose="020F0502020204030204" pitchFamily="34" charset="0"/>
              </a:rPr>
              <a:t>Con la participación total de 820 afiliados en los diferentes municipios donde hace presencia Savia Salud EPS, realizó un taller sobre Control Social.</a:t>
            </a:r>
          </a:p>
          <a:p>
            <a:pPr algn="just"/>
            <a:endParaRPr lang="es-MX" sz="2400" dirty="0">
              <a:solidFill>
                <a:srgbClr val="00A5A4"/>
              </a:solidFill>
              <a:cs typeface="Calibri" panose="020F0502020204030204" pitchFamily="34" charset="0"/>
            </a:endParaRPr>
          </a:p>
          <a:p>
            <a:pPr algn="just"/>
            <a:endParaRPr lang="es-MX" sz="2400" dirty="0">
              <a:solidFill>
                <a:srgbClr val="00A5A4"/>
              </a:solidFill>
              <a:cs typeface="Calibri" panose="020F0502020204030204" pitchFamily="34" charset="0"/>
            </a:endParaRPr>
          </a:p>
          <a:p>
            <a:pPr algn="just"/>
            <a:r>
              <a:rPr lang="es-MX" sz="2400" dirty="0">
                <a:solidFill>
                  <a:srgbClr val="00A5A4"/>
                </a:solidFill>
                <a:cs typeface="Calibri" panose="020F0502020204030204" pitchFamily="34" charset="0"/>
              </a:rPr>
              <a:t>Savia Salud EPS presenta informe mensual de manifestaciones, identifica las principales causas de manifestaciones por procesos y con los líderes de la organización genera estrategias conjuntas de intervención.</a:t>
            </a:r>
          </a:p>
          <a:p>
            <a:pPr algn="just"/>
            <a:endParaRPr lang="es-MX" sz="2400" dirty="0">
              <a:solidFill>
                <a:srgbClr val="00A5A4"/>
              </a:solidFill>
              <a:cs typeface="Calibri" panose="020F0502020204030204" pitchFamily="34" charset="0"/>
            </a:endParaRPr>
          </a:p>
          <a:p>
            <a:pPr algn="just"/>
            <a:r>
              <a:rPr lang="es-MX" sz="2400" dirty="0">
                <a:solidFill>
                  <a:srgbClr val="00A5A4"/>
                </a:solidFill>
                <a:cs typeface="Calibri" panose="020F0502020204030204" pitchFamily="34" charset="0"/>
              </a:rPr>
              <a:t>En trabajo conjunto con la asociación de usuarios departamental, hizo seguimiento a la implementación del plan d</a:t>
            </a:r>
            <a:r>
              <a:rPr lang="es-MX" sz="2400" dirty="0">
                <a:solidFill>
                  <a:srgbClr val="00A5A4"/>
                </a:solidFill>
                <a:latin typeface="Calibri" panose="020F0502020204030204" pitchFamily="34" charset="0"/>
                <a:cs typeface="Calibri" panose="020F0502020204030204" pitchFamily="34" charset="0"/>
              </a:rPr>
              <a:t>e acción de la Política de Participación Social en Salud. </a:t>
            </a:r>
          </a:p>
          <a:p>
            <a:pPr algn="just"/>
            <a:endParaRPr lang="es-MX" sz="2100" b="0" i="0" dirty="0">
              <a:solidFill>
                <a:schemeClr val="bg2">
                  <a:lumMod val="75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736578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2596</TotalTime>
  <Words>986</Words>
  <Application>Microsoft Office PowerPoint</Application>
  <PresentationFormat>Personalizado</PresentationFormat>
  <Paragraphs>76</Paragraphs>
  <Slides>12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12</vt:i4>
      </vt:variant>
    </vt:vector>
  </HeadingPairs>
  <TitlesOfParts>
    <vt:vector size="15"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lmperez</cp:lastModifiedBy>
  <cp:revision>78</cp:revision>
  <dcterms:created xsi:type="dcterms:W3CDTF">2021-01-16T20:41:53Z</dcterms:created>
  <dcterms:modified xsi:type="dcterms:W3CDTF">2023-08-10T15:25:52Z</dcterms:modified>
</cp:coreProperties>
</file>