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81" r:id="rId3"/>
    <p:sldId id="293" r:id="rId4"/>
    <p:sldId id="258" r:id="rId5"/>
    <p:sldId id="261" r:id="rId6"/>
    <p:sldId id="259" r:id="rId7"/>
    <p:sldId id="329" r:id="rId8"/>
    <p:sldId id="330" r:id="rId9"/>
    <p:sldId id="327" r:id="rId10"/>
    <p:sldId id="328" r:id="rId11"/>
    <p:sldId id="257" r:id="rId12"/>
    <p:sldId id="269" r:id="rId13"/>
    <p:sldId id="325" r:id="rId14"/>
    <p:sldId id="267" r:id="rId15"/>
    <p:sldId id="326" r:id="rId16"/>
    <p:sldId id="324" r:id="rId17"/>
  </p:sldIdLst>
  <p:sldSz cx="12190413" cy="68595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087549-325B-4CFC-B648-6D47C133181A}">
  <a:tblStyle styleId="{5A087549-325B-4CFC-B648-6D47C133181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125A0D-C19A-4BFD-8923-1A7F65B401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114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36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606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6568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0257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09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>
  <p:cSld name="Sólo el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viasaludeps.com/sitioweb/index.php/afiliados/puntos-de-atencion/savia-salud-e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/>
        </p:nvSpPr>
        <p:spPr>
          <a:xfrm>
            <a:off x="4150989" y="2715490"/>
            <a:ext cx="744526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RENDICION DE CUENTAS </a:t>
            </a:r>
            <a:endParaRPr dirty="0"/>
          </a:p>
        </p:txBody>
      </p:sp>
      <p:sp>
        <p:nvSpPr>
          <p:cNvPr id="26" name="Google Shape;26;p13"/>
          <p:cNvSpPr txBox="1"/>
          <p:nvPr/>
        </p:nvSpPr>
        <p:spPr>
          <a:xfrm>
            <a:off x="4150989" y="3645818"/>
            <a:ext cx="59905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 b="1" dirty="0">
                <a:solidFill>
                  <a:srgbClr val="23505E"/>
                </a:solidFill>
                <a:latin typeface="Calibri"/>
                <a:cs typeface="Calibri"/>
                <a:sym typeface="Calibri"/>
              </a:rPr>
              <a:t>I TRIMESTRE 2022</a:t>
            </a:r>
            <a:endParaRPr dirty="0"/>
          </a:p>
        </p:txBody>
      </p:sp>
      <p:cxnSp>
        <p:nvCxnSpPr>
          <p:cNvPr id="27" name="Google Shape;27;p13"/>
          <p:cNvCxnSpPr/>
          <p:nvPr/>
        </p:nvCxnSpPr>
        <p:spPr>
          <a:xfrm>
            <a:off x="4078982" y="2874455"/>
            <a:ext cx="0" cy="1592495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">
            <a:extLst>
              <a:ext uri="{FF2B5EF4-FFF2-40B4-BE49-F238E27FC236}">
                <a16:creationId xmlns:a16="http://schemas.microsoft.com/office/drawing/2014/main" id="{DBAF5964-0826-416D-9B91-C0D94DC8C9ED}"/>
              </a:ext>
            </a:extLst>
          </p:cNvPr>
          <p:cNvSpPr txBox="1"/>
          <p:nvPr/>
        </p:nvSpPr>
        <p:spPr>
          <a:xfrm>
            <a:off x="1248467" y="477466"/>
            <a:ext cx="8303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00A5A4"/>
                </a:solidFill>
              </a:rPr>
              <a:t>Comportamiento PQRSF I trimestre 2022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BD856CA-BD1C-4615-911E-8B9370DDB3F8}"/>
              </a:ext>
            </a:extLst>
          </p:cNvPr>
          <p:cNvSpPr/>
          <p:nvPr/>
        </p:nvSpPr>
        <p:spPr>
          <a:xfrm>
            <a:off x="803563" y="1911927"/>
            <a:ext cx="4108329" cy="1229835"/>
          </a:xfrm>
          <a:prstGeom prst="roundRect">
            <a:avLst/>
          </a:prstGeom>
          <a:solidFill>
            <a:srgbClr val="235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32E7372-E0C2-41A0-9419-A361F4A055B1}"/>
              </a:ext>
            </a:extLst>
          </p:cNvPr>
          <p:cNvSpPr txBox="1"/>
          <p:nvPr/>
        </p:nvSpPr>
        <p:spPr>
          <a:xfrm>
            <a:off x="1023461" y="2014446"/>
            <a:ext cx="3744416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0690" marR="5080" indent="-428625" algn="r">
              <a:spcBef>
                <a:spcPts val="100"/>
              </a:spcBef>
            </a:pPr>
            <a:r>
              <a:rPr lang="es-ES" sz="2400" b="1" dirty="0">
                <a:solidFill>
                  <a:srgbClr val="FFFFFF"/>
                </a:solidFill>
                <a:latin typeface="Arial"/>
                <a:cs typeface="Arial"/>
              </a:rPr>
              <a:t>PQRSF </a:t>
            </a:r>
            <a:r>
              <a:rPr lang="es-ES" sz="2400" b="1" spc="-5" dirty="0">
                <a:solidFill>
                  <a:srgbClr val="FFFFFF"/>
                </a:solidFill>
                <a:latin typeface="Arial"/>
                <a:cs typeface="Arial"/>
              </a:rPr>
              <a:t>Savia Salud</a:t>
            </a:r>
            <a:r>
              <a:rPr lang="es-ES"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b="1" spc="-5" dirty="0">
                <a:solidFill>
                  <a:srgbClr val="FFFFFF"/>
                </a:solidFill>
                <a:latin typeface="Arial"/>
                <a:cs typeface="Arial"/>
              </a:rPr>
              <a:t>EPS </a:t>
            </a:r>
          </a:p>
          <a:p>
            <a:pPr marL="440690" marR="5080" indent="-428625" algn="r">
              <a:spcBef>
                <a:spcPts val="100"/>
              </a:spcBef>
            </a:pPr>
            <a:r>
              <a:rPr lang="es-ES" sz="2400" b="1" spc="-5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lang="es-ES"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b="1" spc="-10" dirty="0">
                <a:solidFill>
                  <a:srgbClr val="FFFFFF"/>
                </a:solidFill>
                <a:latin typeface="Arial"/>
                <a:cs typeface="Arial"/>
              </a:rPr>
              <a:t>Trimestre</a:t>
            </a:r>
            <a:r>
              <a:rPr lang="es-ES"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b="1" spc="-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lang="es-ES" sz="2400" dirty="0">
              <a:latin typeface="Arial"/>
              <a:cs typeface="Arial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4E96AC92-D0C7-4312-8978-8855388F8617}"/>
              </a:ext>
            </a:extLst>
          </p:cNvPr>
          <p:cNvSpPr>
            <a:spLocks noEditPoints="1"/>
          </p:cNvSpPr>
          <p:nvPr/>
        </p:nvSpPr>
        <p:spPr bwMode="auto">
          <a:xfrm>
            <a:off x="1292172" y="2440165"/>
            <a:ext cx="648072" cy="589306"/>
          </a:xfrm>
          <a:custGeom>
            <a:avLst/>
            <a:gdLst>
              <a:gd name="T0" fmla="*/ 581 w 582"/>
              <a:gd name="T1" fmla="*/ 185 h 529"/>
              <a:gd name="T2" fmla="*/ 581 w 582"/>
              <a:gd name="T3" fmla="*/ 182 h 529"/>
              <a:gd name="T4" fmla="*/ 579 w 582"/>
              <a:gd name="T5" fmla="*/ 180 h 529"/>
              <a:gd name="T6" fmla="*/ 533 w 582"/>
              <a:gd name="T7" fmla="*/ 131 h 529"/>
              <a:gd name="T8" fmla="*/ 270 w 582"/>
              <a:gd name="T9" fmla="*/ 80 h 529"/>
              <a:gd name="T10" fmla="*/ 270 w 582"/>
              <a:gd name="T11" fmla="*/ 79 h 529"/>
              <a:gd name="T12" fmla="*/ 266 w 582"/>
              <a:gd name="T13" fmla="*/ 70 h 529"/>
              <a:gd name="T14" fmla="*/ 192 w 582"/>
              <a:gd name="T15" fmla="*/ 3 h 529"/>
              <a:gd name="T16" fmla="*/ 188 w 582"/>
              <a:gd name="T17" fmla="*/ 0 h 529"/>
              <a:gd name="T18" fmla="*/ 0 w 582"/>
              <a:gd name="T19" fmla="*/ 403 h 529"/>
              <a:gd name="T20" fmla="*/ 198 w 582"/>
              <a:gd name="T21" fmla="*/ 518 h 529"/>
              <a:gd name="T22" fmla="*/ 571 w 582"/>
              <a:gd name="T23" fmla="*/ 529 h 529"/>
              <a:gd name="T24" fmla="*/ 582 w 582"/>
              <a:gd name="T25" fmla="*/ 187 h 529"/>
              <a:gd name="T26" fmla="*/ 528 w 582"/>
              <a:gd name="T27" fmla="*/ 153 h 529"/>
              <a:gd name="T28" fmla="*/ 233 w 582"/>
              <a:gd name="T29" fmla="*/ 176 h 529"/>
              <a:gd name="T30" fmla="*/ 528 w 582"/>
              <a:gd name="T31" fmla="*/ 153 h 529"/>
              <a:gd name="T32" fmla="*/ 231 w 582"/>
              <a:gd name="T33" fmla="*/ 68 h 529"/>
              <a:gd name="T34" fmla="*/ 195 w 582"/>
              <a:gd name="T35" fmla="*/ 36 h 529"/>
              <a:gd name="T36" fmla="*/ 200 w 582"/>
              <a:gd name="T37" fmla="*/ 180 h 529"/>
              <a:gd name="T38" fmla="*/ 199 w 582"/>
              <a:gd name="T39" fmla="*/ 182 h 529"/>
              <a:gd name="T40" fmla="*/ 198 w 582"/>
              <a:gd name="T41" fmla="*/ 186 h 529"/>
              <a:gd name="T42" fmla="*/ 198 w 582"/>
              <a:gd name="T43" fmla="*/ 381 h 529"/>
              <a:gd name="T44" fmla="*/ 22 w 582"/>
              <a:gd name="T45" fmla="*/ 22 h 529"/>
              <a:gd name="T46" fmla="*/ 173 w 582"/>
              <a:gd name="T47" fmla="*/ 79 h 529"/>
              <a:gd name="T48" fmla="*/ 248 w 582"/>
              <a:gd name="T49" fmla="*/ 90 h 529"/>
              <a:gd name="T50" fmla="*/ 247 w 582"/>
              <a:gd name="T51" fmla="*/ 131 h 529"/>
              <a:gd name="T52" fmla="*/ 200 w 582"/>
              <a:gd name="T53" fmla="*/ 180 h 529"/>
              <a:gd name="T54" fmla="*/ 220 w 582"/>
              <a:gd name="T55" fmla="*/ 507 h 529"/>
              <a:gd name="T56" fmla="*/ 560 w 582"/>
              <a:gd name="T57" fmla="*/ 198 h 529"/>
              <a:gd name="T58" fmla="*/ 458 w 582"/>
              <a:gd name="T59" fmla="*/ 224 h 529"/>
              <a:gd name="T60" fmla="*/ 322 w 582"/>
              <a:gd name="T61" fmla="*/ 291 h 529"/>
              <a:gd name="T62" fmla="*/ 458 w 582"/>
              <a:gd name="T63" fmla="*/ 224 h 529"/>
              <a:gd name="T64" fmla="*/ 344 w 582"/>
              <a:gd name="T65" fmla="*/ 269 h 529"/>
              <a:gd name="T66" fmla="*/ 436 w 582"/>
              <a:gd name="T67" fmla="*/ 24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2" h="529">
                <a:moveTo>
                  <a:pt x="582" y="186"/>
                </a:moveTo>
                <a:cubicBezTo>
                  <a:pt x="582" y="186"/>
                  <a:pt x="581" y="185"/>
                  <a:pt x="581" y="185"/>
                </a:cubicBezTo>
                <a:cubicBezTo>
                  <a:pt x="581" y="184"/>
                  <a:pt x="581" y="183"/>
                  <a:pt x="581" y="182"/>
                </a:cubicBezTo>
                <a:cubicBezTo>
                  <a:pt x="581" y="182"/>
                  <a:pt x="581" y="182"/>
                  <a:pt x="581" y="182"/>
                </a:cubicBezTo>
                <a:cubicBezTo>
                  <a:pt x="580" y="181"/>
                  <a:pt x="580" y="181"/>
                  <a:pt x="579" y="180"/>
                </a:cubicBezTo>
                <a:cubicBezTo>
                  <a:pt x="579" y="180"/>
                  <a:pt x="579" y="180"/>
                  <a:pt x="579" y="180"/>
                </a:cubicBezTo>
                <a:cubicBezTo>
                  <a:pt x="541" y="135"/>
                  <a:pt x="541" y="135"/>
                  <a:pt x="541" y="135"/>
                </a:cubicBezTo>
                <a:cubicBezTo>
                  <a:pt x="539" y="133"/>
                  <a:pt x="536" y="131"/>
                  <a:pt x="533" y="131"/>
                </a:cubicBezTo>
                <a:cubicBezTo>
                  <a:pt x="270" y="131"/>
                  <a:pt x="270" y="131"/>
                  <a:pt x="270" y="131"/>
                </a:cubicBezTo>
                <a:cubicBezTo>
                  <a:pt x="270" y="80"/>
                  <a:pt x="270" y="80"/>
                  <a:pt x="270" y="80"/>
                </a:cubicBezTo>
                <a:cubicBezTo>
                  <a:pt x="270" y="80"/>
                  <a:pt x="270" y="79"/>
                  <a:pt x="270" y="79"/>
                </a:cubicBezTo>
                <a:cubicBezTo>
                  <a:pt x="270" y="79"/>
                  <a:pt x="270" y="79"/>
                  <a:pt x="270" y="79"/>
                </a:cubicBezTo>
                <a:cubicBezTo>
                  <a:pt x="270" y="74"/>
                  <a:pt x="270" y="74"/>
                  <a:pt x="270" y="74"/>
                </a:cubicBezTo>
                <a:cubicBezTo>
                  <a:pt x="266" y="70"/>
                  <a:pt x="266" y="70"/>
                  <a:pt x="266" y="70"/>
                </a:cubicBezTo>
                <a:cubicBezTo>
                  <a:pt x="266" y="70"/>
                  <a:pt x="266" y="70"/>
                  <a:pt x="266" y="70"/>
                </a:cubicBezTo>
                <a:cubicBezTo>
                  <a:pt x="192" y="3"/>
                  <a:pt x="192" y="3"/>
                  <a:pt x="192" y="3"/>
                </a:cubicBezTo>
                <a:cubicBezTo>
                  <a:pt x="192" y="3"/>
                  <a:pt x="192" y="3"/>
                  <a:pt x="192" y="3"/>
                </a:cubicBezTo>
                <a:cubicBezTo>
                  <a:pt x="188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3"/>
                  <a:pt x="0" y="403"/>
                  <a:pt x="0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198" y="518"/>
                  <a:pt x="198" y="518"/>
                  <a:pt x="198" y="518"/>
                </a:cubicBezTo>
                <a:cubicBezTo>
                  <a:pt x="198" y="524"/>
                  <a:pt x="203" y="529"/>
                  <a:pt x="209" y="529"/>
                </a:cubicBezTo>
                <a:cubicBezTo>
                  <a:pt x="571" y="529"/>
                  <a:pt x="571" y="529"/>
                  <a:pt x="571" y="529"/>
                </a:cubicBezTo>
                <a:cubicBezTo>
                  <a:pt x="577" y="529"/>
                  <a:pt x="582" y="524"/>
                  <a:pt x="582" y="518"/>
                </a:cubicBezTo>
                <a:cubicBezTo>
                  <a:pt x="582" y="187"/>
                  <a:pt x="582" y="187"/>
                  <a:pt x="582" y="187"/>
                </a:cubicBezTo>
                <a:cubicBezTo>
                  <a:pt x="582" y="186"/>
                  <a:pt x="582" y="186"/>
                  <a:pt x="582" y="186"/>
                </a:cubicBezTo>
                <a:close/>
                <a:moveTo>
                  <a:pt x="528" y="153"/>
                </a:moveTo>
                <a:cubicBezTo>
                  <a:pt x="547" y="176"/>
                  <a:pt x="547" y="176"/>
                  <a:pt x="547" y="176"/>
                </a:cubicBezTo>
                <a:cubicBezTo>
                  <a:pt x="233" y="176"/>
                  <a:pt x="233" y="176"/>
                  <a:pt x="233" y="176"/>
                </a:cubicBezTo>
                <a:cubicBezTo>
                  <a:pt x="252" y="153"/>
                  <a:pt x="252" y="153"/>
                  <a:pt x="252" y="153"/>
                </a:cubicBezTo>
                <a:lnTo>
                  <a:pt x="528" y="153"/>
                </a:lnTo>
                <a:close/>
                <a:moveTo>
                  <a:pt x="195" y="36"/>
                </a:moveTo>
                <a:cubicBezTo>
                  <a:pt x="231" y="68"/>
                  <a:pt x="231" y="68"/>
                  <a:pt x="231" y="68"/>
                </a:cubicBezTo>
                <a:cubicBezTo>
                  <a:pt x="195" y="68"/>
                  <a:pt x="195" y="68"/>
                  <a:pt x="195" y="68"/>
                </a:cubicBezTo>
                <a:lnTo>
                  <a:pt x="195" y="36"/>
                </a:lnTo>
                <a:close/>
                <a:moveTo>
                  <a:pt x="200" y="180"/>
                </a:moveTo>
                <a:cubicBezTo>
                  <a:pt x="200" y="180"/>
                  <a:pt x="200" y="180"/>
                  <a:pt x="200" y="180"/>
                </a:cubicBezTo>
                <a:cubicBezTo>
                  <a:pt x="200" y="181"/>
                  <a:pt x="199" y="181"/>
                  <a:pt x="199" y="182"/>
                </a:cubicBez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8" y="184"/>
                  <a:pt x="198" y="185"/>
                </a:cubicBezTo>
                <a:cubicBezTo>
                  <a:pt x="198" y="185"/>
                  <a:pt x="198" y="186"/>
                  <a:pt x="198" y="186"/>
                </a:cubicBezTo>
                <a:cubicBezTo>
                  <a:pt x="198" y="186"/>
                  <a:pt x="198" y="186"/>
                  <a:pt x="198" y="187"/>
                </a:cubicBezTo>
                <a:cubicBezTo>
                  <a:pt x="198" y="381"/>
                  <a:pt x="198" y="381"/>
                  <a:pt x="198" y="381"/>
                </a:cubicBezTo>
                <a:cubicBezTo>
                  <a:pt x="22" y="381"/>
                  <a:pt x="22" y="381"/>
                  <a:pt x="22" y="381"/>
                </a:cubicBezTo>
                <a:cubicBezTo>
                  <a:pt x="22" y="22"/>
                  <a:pt x="22" y="22"/>
                  <a:pt x="22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79"/>
                  <a:pt x="173" y="79"/>
                  <a:pt x="173" y="79"/>
                </a:cubicBezTo>
                <a:cubicBezTo>
                  <a:pt x="173" y="85"/>
                  <a:pt x="178" y="90"/>
                  <a:pt x="184" y="90"/>
                </a:cubicBezTo>
                <a:cubicBezTo>
                  <a:pt x="248" y="90"/>
                  <a:pt x="248" y="90"/>
                  <a:pt x="248" y="90"/>
                </a:cubicBezTo>
                <a:cubicBezTo>
                  <a:pt x="248" y="131"/>
                  <a:pt x="248" y="131"/>
                  <a:pt x="248" y="131"/>
                </a:cubicBezTo>
                <a:cubicBezTo>
                  <a:pt x="247" y="131"/>
                  <a:pt x="247" y="131"/>
                  <a:pt x="247" y="131"/>
                </a:cubicBezTo>
                <a:cubicBezTo>
                  <a:pt x="243" y="131"/>
                  <a:pt x="240" y="133"/>
                  <a:pt x="238" y="135"/>
                </a:cubicBezTo>
                <a:lnTo>
                  <a:pt x="200" y="180"/>
                </a:lnTo>
                <a:close/>
                <a:moveTo>
                  <a:pt x="560" y="507"/>
                </a:moveTo>
                <a:cubicBezTo>
                  <a:pt x="220" y="507"/>
                  <a:pt x="220" y="507"/>
                  <a:pt x="220" y="507"/>
                </a:cubicBezTo>
                <a:cubicBezTo>
                  <a:pt x="220" y="198"/>
                  <a:pt x="220" y="198"/>
                  <a:pt x="220" y="198"/>
                </a:cubicBezTo>
                <a:cubicBezTo>
                  <a:pt x="560" y="198"/>
                  <a:pt x="560" y="198"/>
                  <a:pt x="560" y="198"/>
                </a:cubicBezTo>
                <a:lnTo>
                  <a:pt x="560" y="507"/>
                </a:lnTo>
                <a:close/>
                <a:moveTo>
                  <a:pt x="458" y="224"/>
                </a:moveTo>
                <a:cubicBezTo>
                  <a:pt x="322" y="224"/>
                  <a:pt x="322" y="224"/>
                  <a:pt x="322" y="224"/>
                </a:cubicBezTo>
                <a:cubicBezTo>
                  <a:pt x="322" y="291"/>
                  <a:pt x="322" y="291"/>
                  <a:pt x="322" y="291"/>
                </a:cubicBezTo>
                <a:cubicBezTo>
                  <a:pt x="458" y="291"/>
                  <a:pt x="458" y="291"/>
                  <a:pt x="458" y="291"/>
                </a:cubicBezTo>
                <a:lnTo>
                  <a:pt x="458" y="224"/>
                </a:lnTo>
                <a:close/>
                <a:moveTo>
                  <a:pt x="436" y="269"/>
                </a:moveTo>
                <a:cubicBezTo>
                  <a:pt x="344" y="269"/>
                  <a:pt x="344" y="269"/>
                  <a:pt x="344" y="269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436" y="246"/>
                  <a:pt x="436" y="246"/>
                  <a:pt x="436" y="246"/>
                </a:cubicBezTo>
                <a:lnTo>
                  <a:pt x="436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0C4150-99DB-4DBF-9D69-6D874D540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83" y="3586522"/>
            <a:ext cx="3537750" cy="183690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9E64F77-9012-453C-B288-925CBFAB0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364" y="2119228"/>
            <a:ext cx="5493831" cy="330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3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/>
        </p:nvSpPr>
        <p:spPr>
          <a:xfrm>
            <a:off x="1143427" y="300274"/>
            <a:ext cx="64156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5. Satisfacción a los usuarios</a:t>
            </a:r>
            <a:endParaRPr dirty="0"/>
          </a:p>
        </p:txBody>
      </p:sp>
      <p:sp>
        <p:nvSpPr>
          <p:cNvPr id="7" name="Google Shape;989;p57">
            <a:extLst>
              <a:ext uri="{FF2B5EF4-FFF2-40B4-BE49-F238E27FC236}">
                <a16:creationId xmlns:a16="http://schemas.microsoft.com/office/drawing/2014/main" id="{D8895991-8CD0-451D-833F-B2706D490F63}"/>
              </a:ext>
            </a:extLst>
          </p:cNvPr>
          <p:cNvSpPr/>
          <p:nvPr/>
        </p:nvSpPr>
        <p:spPr>
          <a:xfrm>
            <a:off x="6027129" y="1136081"/>
            <a:ext cx="5333598" cy="1163781"/>
          </a:xfrm>
          <a:prstGeom prst="rightArrow">
            <a:avLst>
              <a:gd name="adj1" fmla="val 74490"/>
              <a:gd name="adj2" fmla="val 62245"/>
            </a:avLst>
          </a:prstGeom>
          <a:solidFill>
            <a:srgbClr val="3185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 sz="1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roporción de satisfacción global de usuarios en la EPS</a:t>
            </a:r>
            <a:endParaRPr lang="es-C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91;p57">
            <a:extLst>
              <a:ext uri="{FF2B5EF4-FFF2-40B4-BE49-F238E27FC236}">
                <a16:creationId xmlns:a16="http://schemas.microsoft.com/office/drawing/2014/main" id="{3141C5FC-BBB8-461A-A477-3ACB287D2D78}"/>
              </a:ext>
            </a:extLst>
          </p:cNvPr>
          <p:cNvSpPr/>
          <p:nvPr/>
        </p:nvSpPr>
        <p:spPr>
          <a:xfrm>
            <a:off x="6019302" y="2904599"/>
            <a:ext cx="5601823" cy="1163781"/>
          </a:xfrm>
          <a:prstGeom prst="rightArrow">
            <a:avLst>
              <a:gd name="adj1" fmla="val 76531"/>
              <a:gd name="adj2" fmla="val 62245"/>
            </a:avLst>
          </a:prstGeom>
          <a:solidFill>
            <a:srgbClr val="57C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 sz="1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Proporción de usuarios que recomendarían la EPS a familiares y amigos</a:t>
            </a:r>
            <a:endParaRPr lang="es-C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92;p57">
            <a:extLst>
              <a:ext uri="{FF2B5EF4-FFF2-40B4-BE49-F238E27FC236}">
                <a16:creationId xmlns:a16="http://schemas.microsoft.com/office/drawing/2014/main" id="{446E92F4-4169-4BBD-AFAC-9FDE14BDA775}"/>
              </a:ext>
            </a:extLst>
          </p:cNvPr>
          <p:cNvSpPr/>
          <p:nvPr/>
        </p:nvSpPr>
        <p:spPr>
          <a:xfrm>
            <a:off x="5985167" y="4530708"/>
            <a:ext cx="5788364" cy="1163780"/>
          </a:xfrm>
          <a:prstGeom prst="rightArrow">
            <a:avLst>
              <a:gd name="adj1" fmla="val 76531"/>
              <a:gd name="adj2" fmla="val 62245"/>
            </a:avLst>
          </a:prstGeom>
          <a:solidFill>
            <a:srgbClr val="23A2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Proporción de usuarios que ha pensado en cambiarse de EPS</a:t>
            </a:r>
            <a:endParaRPr lang="es-C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45B460-125E-4B31-955D-D8E6BC2A8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55" y="960673"/>
            <a:ext cx="4800600" cy="16287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DD9CA0-2B48-48F9-BA7C-FFE10DD0A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55" y="2686169"/>
            <a:ext cx="4724400" cy="16287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1D287C4-81BF-41DA-9B7B-3988F8838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80" y="4360549"/>
            <a:ext cx="4676775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/>
        </p:nvSpPr>
        <p:spPr>
          <a:xfrm>
            <a:off x="315058" y="903499"/>
            <a:ext cx="56423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>
                <a:solidFill>
                  <a:srgbClr val="006D74"/>
                </a:solidFill>
                <a:latin typeface="Calibri"/>
                <a:cs typeface="Calibri"/>
                <a:sym typeface="Calibri"/>
              </a:rPr>
              <a:t>6. Cantidad de oficinas y atención</a:t>
            </a:r>
            <a:endParaRPr sz="3600" dirty="0"/>
          </a:p>
        </p:txBody>
      </p:sp>
      <p:cxnSp>
        <p:nvCxnSpPr>
          <p:cNvPr id="120" name="Google Shape;120;p26"/>
          <p:cNvCxnSpPr/>
          <p:nvPr/>
        </p:nvCxnSpPr>
        <p:spPr>
          <a:xfrm>
            <a:off x="478582" y="1938351"/>
            <a:ext cx="0" cy="1592495"/>
          </a:xfrm>
          <a:prstGeom prst="straightConnector1">
            <a:avLst/>
          </a:prstGeom>
          <a:noFill/>
          <a:ln w="41275" cap="flat" cmpd="dbl">
            <a:solidFill>
              <a:srgbClr val="00A5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4D9B31B-7381-40FB-9808-687F20BBA6AB}"/>
              </a:ext>
            </a:extLst>
          </p:cNvPr>
          <p:cNvSpPr txBox="1"/>
          <p:nvPr/>
        </p:nvSpPr>
        <p:spPr>
          <a:xfrm>
            <a:off x="460887" y="2253941"/>
            <a:ext cx="509478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rgbClr val="23505E"/>
                </a:solidFill>
              </a:rPr>
              <a:t>Savia Salud EPS en el trimestre IV de 2021, en total </a:t>
            </a:r>
            <a:r>
              <a:rPr lang="es-ES" sz="1400" b="1" dirty="0">
                <a:solidFill>
                  <a:srgbClr val="23505E"/>
                </a:solidFill>
              </a:rPr>
              <a:t>cuenta con 137 puntos de atención</a:t>
            </a:r>
            <a:r>
              <a:rPr lang="es-ES" sz="1400" dirty="0">
                <a:solidFill>
                  <a:srgbClr val="23505E"/>
                </a:solidFill>
              </a:rPr>
              <a:t>, de los cuales </a:t>
            </a:r>
            <a:r>
              <a:rPr lang="es-ES" sz="1400" b="1" dirty="0">
                <a:solidFill>
                  <a:srgbClr val="23505E"/>
                </a:solidFill>
              </a:rPr>
              <a:t>119 se encuentran ubicados en las subregiones, 18 en el área metropolitana</a:t>
            </a:r>
            <a:r>
              <a:rPr lang="es-ES" sz="1400" dirty="0">
                <a:solidFill>
                  <a:srgbClr val="23505E"/>
                </a:solidFill>
              </a:rPr>
              <a:t> </a:t>
            </a:r>
            <a:r>
              <a:rPr lang="es-ES" dirty="0">
                <a:solidFill>
                  <a:srgbClr val="23505E"/>
                </a:solidFill>
              </a:rPr>
              <a:t> de las cuales 3 son</a:t>
            </a:r>
            <a:r>
              <a:rPr lang="es-ES" sz="1400" dirty="0">
                <a:solidFill>
                  <a:srgbClr val="23505E"/>
                </a:solidFill>
              </a:rPr>
              <a:t> descentralizadas en el Hospital Mental de Antioquia, Hospital General de Medellín y  en el Instituto Neurológico de Antioquia.</a:t>
            </a:r>
          </a:p>
          <a:p>
            <a:pPr algn="just"/>
            <a:endParaRPr lang="es-CO" sz="1400" dirty="0">
              <a:solidFill>
                <a:srgbClr val="23505E"/>
              </a:solidFill>
            </a:endParaRPr>
          </a:p>
          <a:p>
            <a:pPr algn="just"/>
            <a:r>
              <a:rPr lang="es-CO" sz="1400" b="1" dirty="0">
                <a:solidFill>
                  <a:srgbClr val="00A5A4"/>
                </a:solidFill>
              </a:rPr>
              <a:t>A través de las cuales se brinda información personalizada referente a:</a:t>
            </a:r>
          </a:p>
          <a:p>
            <a:pPr marL="285750" indent="-285750" algn="just"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23505E"/>
                </a:solidFill>
              </a:rPr>
              <a:t>Trámites de autorizaciones de servicios.</a:t>
            </a:r>
          </a:p>
          <a:p>
            <a:pPr marL="285750" indent="-285750" algn="just"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23505E"/>
                </a:solidFill>
              </a:rPr>
              <a:t>Gestiones de afiliación y novedades en el aseguramiento.</a:t>
            </a:r>
          </a:p>
          <a:p>
            <a:pPr marL="285750" indent="-285750" algn="just"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23505E"/>
                </a:solidFill>
              </a:rPr>
              <a:t>Solicitud de portabilidad y movilidad.</a:t>
            </a:r>
          </a:p>
          <a:p>
            <a:pPr marL="285750" indent="-285750" algn="just"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23505E"/>
                </a:solidFill>
              </a:rPr>
              <a:t>Trámites administrativos.</a:t>
            </a:r>
          </a:p>
          <a:p>
            <a:pPr marL="285750" indent="-285750" algn="just"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23505E"/>
                </a:solidFill>
              </a:rPr>
              <a:t>Gestión de PQRSF a través de los buzones de sugerencias.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;p14">
            <a:extLst>
              <a:ext uri="{FF2B5EF4-FFF2-40B4-BE49-F238E27FC236}">
                <a16:creationId xmlns:a16="http://schemas.microsoft.com/office/drawing/2014/main" id="{C09A8C4D-178F-43E5-8792-EA313AAF2893}"/>
              </a:ext>
            </a:extLst>
          </p:cNvPr>
          <p:cNvSpPr txBox="1"/>
          <p:nvPr/>
        </p:nvSpPr>
        <p:spPr>
          <a:xfrm>
            <a:off x="1122218" y="249382"/>
            <a:ext cx="8825346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6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600" b="1" dirty="0">
                <a:solidFill>
                  <a:srgbClr val="002060"/>
                </a:solidFill>
              </a:rPr>
              <a:t>Promedio de visitas en los puntos de atención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AutoShape 1">
            <a:extLst>
              <a:ext uri="{FF2B5EF4-FFF2-40B4-BE49-F238E27FC236}">
                <a16:creationId xmlns:a16="http://schemas.microsoft.com/office/drawing/2014/main" id="{2F6C2E3C-7A83-4831-8FE8-14B1B392AD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75438" y="15266988"/>
            <a:ext cx="304800" cy="3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0" name="Google Shape;708;p48">
            <a:extLst>
              <a:ext uri="{FF2B5EF4-FFF2-40B4-BE49-F238E27FC236}">
                <a16:creationId xmlns:a16="http://schemas.microsoft.com/office/drawing/2014/main" id="{00F6ABBB-2D79-47B4-B253-2EFC60636B0E}"/>
              </a:ext>
            </a:extLst>
          </p:cNvPr>
          <p:cNvSpPr/>
          <p:nvPr/>
        </p:nvSpPr>
        <p:spPr>
          <a:xfrm>
            <a:off x="5486401" y="2202878"/>
            <a:ext cx="6523898" cy="1371600"/>
          </a:xfrm>
          <a:custGeom>
            <a:avLst/>
            <a:gdLst/>
            <a:ahLst/>
            <a:cxnLst/>
            <a:rect l="l" t="t" r="r" b="b"/>
            <a:pathLst>
              <a:path w="942" h="456" extrusionOk="0">
                <a:moveTo>
                  <a:pt x="0" y="456"/>
                </a:moveTo>
                <a:lnTo>
                  <a:pt x="794" y="456"/>
                </a:lnTo>
                <a:lnTo>
                  <a:pt x="942" y="228"/>
                </a:lnTo>
                <a:lnTo>
                  <a:pt x="794" y="0"/>
                </a:lnTo>
                <a:lnTo>
                  <a:pt x="0" y="0"/>
                </a:lnTo>
                <a:lnTo>
                  <a:pt x="78" y="228"/>
                </a:lnTo>
                <a:lnTo>
                  <a:pt x="0" y="456"/>
                </a:lnTo>
                <a:close/>
              </a:path>
            </a:pathLst>
          </a:custGeom>
          <a:solidFill>
            <a:srgbClr val="2350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tiempo de espera para </a:t>
            </a:r>
            <a:r>
              <a:rPr lang="es-CO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atención preferencial son 10 minutos y  20 </a:t>
            </a:r>
            <a:r>
              <a:rPr lang="es-CO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atención general.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7DB5F5-7E1B-4531-B1DD-E56453C7712F}"/>
              </a:ext>
            </a:extLst>
          </p:cNvPr>
          <p:cNvSpPr txBox="1"/>
          <p:nvPr/>
        </p:nvSpPr>
        <p:spPr>
          <a:xfrm>
            <a:off x="5609504" y="4233501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rgbClr val="23505E"/>
                </a:solidFill>
              </a:rPr>
              <a:t>Para consultar ubicación y horarios de nuestros puntos de atención, lo puedes hacer a través del siguiente link </a:t>
            </a:r>
            <a:r>
              <a:rPr lang="es-CO" sz="1400" dirty="0">
                <a:solidFill>
                  <a:srgbClr val="23505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https://www.saviasaludeps.com/sitioweb/index.php/afiliados/puntos-de-atencion/savia-salud-eps</a:t>
            </a:r>
            <a:endParaRPr lang="es-CO" sz="1400" dirty="0">
              <a:solidFill>
                <a:srgbClr val="23505E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3F7DCC9-D0D1-B022-F617-1C44AFB1E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82" y="1385456"/>
            <a:ext cx="3657163" cy="52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3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/>
        </p:nvSpPr>
        <p:spPr>
          <a:xfrm>
            <a:off x="633700" y="44513"/>
            <a:ext cx="600260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006D74"/>
                </a:solidFill>
                <a:latin typeface="Calibri"/>
                <a:cs typeface="Calibri"/>
                <a:sym typeface="Calibri"/>
              </a:rPr>
              <a:t>Atenciones de línea telefónica</a:t>
            </a:r>
            <a:endParaRPr sz="4000" dirty="0"/>
          </a:p>
        </p:txBody>
      </p:sp>
      <p:cxnSp>
        <p:nvCxnSpPr>
          <p:cNvPr id="104" name="Google Shape;104;p24"/>
          <p:cNvCxnSpPr/>
          <p:nvPr/>
        </p:nvCxnSpPr>
        <p:spPr>
          <a:xfrm>
            <a:off x="478582" y="1938351"/>
            <a:ext cx="0" cy="1592495"/>
          </a:xfrm>
          <a:prstGeom prst="straightConnector1">
            <a:avLst/>
          </a:prstGeom>
          <a:noFill/>
          <a:ln w="41275" cap="flat" cmpd="dbl">
            <a:solidFill>
              <a:srgbClr val="00A5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9C24465-C068-4B01-92DD-6EFAFF5C5869}"/>
              </a:ext>
            </a:extLst>
          </p:cNvPr>
          <p:cNvSpPr txBox="1"/>
          <p:nvPr/>
        </p:nvSpPr>
        <p:spPr>
          <a:xfrm>
            <a:off x="440701" y="5321062"/>
            <a:ext cx="72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En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el I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trimestre del año 2022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 a </a:t>
            </a:r>
            <a:r>
              <a:rPr lang="es-ES" sz="1600" spc="-15" dirty="0">
                <a:solidFill>
                  <a:srgbClr val="224B5B"/>
                </a:solidFill>
                <a:latin typeface="Calibri"/>
                <a:cs typeface="Calibri"/>
              </a:rPr>
              <a:t>través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de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las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líneas de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atención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al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usuario,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se brindó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respuesta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a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un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total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de </a:t>
            </a:r>
            <a:r>
              <a:rPr lang="es-ES" sz="2000" b="1" spc="-5" dirty="0">
                <a:solidFill>
                  <a:srgbClr val="00A38D"/>
                </a:solidFill>
                <a:latin typeface="Calibri"/>
                <a:cs typeface="Calibri"/>
              </a:rPr>
              <a:t>47.877</a:t>
            </a:r>
            <a:r>
              <a:rPr lang="es-ES" sz="1600" b="1" dirty="0">
                <a:solidFill>
                  <a:srgbClr val="00A38D"/>
                </a:solidFill>
                <a:latin typeface="Calibri"/>
                <a:cs typeface="Calibri"/>
              </a:rPr>
              <a:t>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solitudes,</a:t>
            </a:r>
            <a:r>
              <a:rPr lang="es-ES" sz="1600" spc="300" dirty="0">
                <a:solidFill>
                  <a:srgbClr val="224B5B"/>
                </a:solidFill>
                <a:latin typeface="Calibri"/>
                <a:cs typeface="Calibri"/>
              </a:rPr>
              <a:t>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de</a:t>
            </a:r>
            <a:r>
              <a:rPr lang="es-ES" sz="1600" dirty="0">
                <a:latin typeface="Calibri"/>
                <a:cs typeface="Calibri"/>
              </a:rPr>
              <a:t>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las cuales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el </a:t>
            </a:r>
            <a:r>
              <a:rPr lang="es-ES" sz="2000" b="1" dirty="0">
                <a:solidFill>
                  <a:srgbClr val="00A38D"/>
                </a:solidFill>
                <a:latin typeface="Calibri"/>
                <a:cs typeface="Calibri"/>
              </a:rPr>
              <a:t>67%</a:t>
            </a:r>
            <a:r>
              <a:rPr lang="es-ES" sz="1600" b="1" dirty="0">
                <a:solidFill>
                  <a:srgbClr val="00A38D"/>
                </a:solidFill>
                <a:latin typeface="Calibri"/>
                <a:cs typeface="Calibri"/>
              </a:rPr>
              <a:t>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corresponde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a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trámites </a:t>
            </a:r>
            <a:r>
              <a:rPr lang="es-ES" sz="1600" spc="-15" dirty="0">
                <a:solidFill>
                  <a:srgbClr val="224B5B"/>
                </a:solidFill>
                <a:latin typeface="Calibri"/>
                <a:cs typeface="Calibri"/>
              </a:rPr>
              <a:t>para garantizar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el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acceso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a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los servicios de</a:t>
            </a:r>
            <a:r>
              <a:rPr lang="es-ES" sz="1600" spc="140" dirty="0">
                <a:solidFill>
                  <a:srgbClr val="224B5B"/>
                </a:solidFill>
                <a:latin typeface="Calibri"/>
                <a:cs typeface="Calibri"/>
              </a:rPr>
              <a:t>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salud.</a:t>
            </a:r>
            <a:endParaRPr lang="es-ES" sz="1600" dirty="0">
              <a:latin typeface="Calibri"/>
              <a:cs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6E28321-0299-784C-BFA6-F0E93F3B4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1" y="3735444"/>
            <a:ext cx="5616622" cy="14554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58F0CE-5F19-7301-6F27-686C5408F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38" y="1785188"/>
            <a:ext cx="2971910" cy="15924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;p14">
            <a:extLst>
              <a:ext uri="{FF2B5EF4-FFF2-40B4-BE49-F238E27FC236}">
                <a16:creationId xmlns:a16="http://schemas.microsoft.com/office/drawing/2014/main" id="{7F11BC2C-4DA6-45E8-9181-0E07AAF23942}"/>
              </a:ext>
            </a:extLst>
          </p:cNvPr>
          <p:cNvSpPr txBox="1"/>
          <p:nvPr/>
        </p:nvSpPr>
        <p:spPr>
          <a:xfrm>
            <a:off x="1074152" y="480385"/>
            <a:ext cx="843006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3200" b="1" dirty="0">
                <a:solidFill>
                  <a:srgbClr val="23505E"/>
                </a:solidFill>
              </a:rPr>
              <a:t>7. Atenciones a través de las Plataformas de Página Web  </a:t>
            </a:r>
            <a:endParaRPr lang="es-MX" sz="3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44D33A-9F37-48C5-8CCB-15A7559874C5}"/>
              </a:ext>
            </a:extLst>
          </p:cNvPr>
          <p:cNvSpPr txBox="1"/>
          <p:nvPr/>
        </p:nvSpPr>
        <p:spPr>
          <a:xfrm>
            <a:off x="1246914" y="5500254"/>
            <a:ext cx="8787805" cy="830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0" i="0" u="none" strike="noStrike" dirty="0">
                <a:solidFill>
                  <a:srgbClr val="23505E"/>
                </a:solidFill>
                <a:effectLst/>
                <a:latin typeface="Calibri" panose="020F0502020204030204" pitchFamily="34" charset="0"/>
              </a:rPr>
              <a:t>Para el </a:t>
            </a:r>
            <a:r>
              <a:rPr lang="es-MX" sz="1600" dirty="0">
                <a:solidFill>
                  <a:srgbClr val="23505E"/>
                </a:solidFill>
                <a:latin typeface="Calibri" panose="020F0502020204030204" pitchFamily="34" charset="0"/>
              </a:rPr>
              <a:t>I trimestre </a:t>
            </a:r>
            <a:r>
              <a:rPr lang="es-MX" sz="1600" b="0" i="0" u="none" strike="noStrike" dirty="0">
                <a:solidFill>
                  <a:srgbClr val="23505E"/>
                </a:solidFill>
                <a:effectLst/>
                <a:latin typeface="Calibri" panose="020F0502020204030204" pitchFamily="34" charset="0"/>
              </a:rPr>
              <a:t>de 2022 en total se generaron 19.673 </a:t>
            </a:r>
            <a:r>
              <a:rPr lang="es-MX" sz="1600" b="1" i="0" u="none" strike="noStrike" dirty="0">
                <a:solidFill>
                  <a:srgbClr val="23505E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MX" sz="1600" b="0" i="0" u="none" strike="noStrike" dirty="0">
                <a:solidFill>
                  <a:srgbClr val="23505E"/>
                </a:solidFill>
                <a:effectLst/>
                <a:latin typeface="Calibri" panose="020F0502020204030204" pitchFamily="34" charset="0"/>
              </a:rPr>
              <a:t>solicitudes por la pagina Web,  en temas de autorizaciones 12.889 y afiliaciones </a:t>
            </a:r>
            <a:r>
              <a:rPr lang="es-MX" sz="1600" dirty="0">
                <a:solidFill>
                  <a:srgbClr val="23505E"/>
                </a:solidFill>
                <a:latin typeface="Calibri" panose="020F0502020204030204" pitchFamily="34" charset="0"/>
              </a:rPr>
              <a:t>6.784</a:t>
            </a:r>
            <a:endParaRPr lang="es-MX" sz="1600" b="0" i="0" u="none" strike="noStrike" dirty="0">
              <a:solidFill>
                <a:srgbClr val="23505E"/>
              </a:solidFill>
              <a:effectLst/>
              <a:latin typeface="Calibri" panose="020F0502020204030204" pitchFamily="34" charset="0"/>
            </a:endParaRPr>
          </a:p>
          <a:p>
            <a:pPr algn="ctr"/>
            <a:endParaRPr lang="es-MX" sz="1600" b="0" i="0" u="none" strike="noStrike" dirty="0">
              <a:solidFill>
                <a:srgbClr val="23505E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E012F9-D3B8-49C2-B35E-A0A82F0C8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809" y="1647198"/>
            <a:ext cx="6211191" cy="37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6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/>
        </p:nvSpPr>
        <p:spPr>
          <a:xfrm>
            <a:off x="1478833" y="127637"/>
            <a:ext cx="380143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 b="1" dirty="0">
                <a:solidFill>
                  <a:srgbClr val="006D74"/>
                </a:solidFill>
                <a:latin typeface="Calibri"/>
                <a:cs typeface="Calibri"/>
                <a:sym typeface="Calibri"/>
              </a:rPr>
              <a:t>Contenido </a:t>
            </a:r>
            <a:endParaRPr dirty="0"/>
          </a:p>
        </p:txBody>
      </p:sp>
      <p:cxnSp>
        <p:nvCxnSpPr>
          <p:cNvPr id="216" name="Google Shape;216;p38"/>
          <p:cNvCxnSpPr/>
          <p:nvPr/>
        </p:nvCxnSpPr>
        <p:spPr>
          <a:xfrm>
            <a:off x="478582" y="1938351"/>
            <a:ext cx="0" cy="1592495"/>
          </a:xfrm>
          <a:prstGeom prst="straightConnector1">
            <a:avLst/>
          </a:prstGeom>
          <a:noFill/>
          <a:ln w="41275" cap="flat" cmpd="dbl">
            <a:solidFill>
              <a:srgbClr val="00A5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46619A0-959A-4B97-9AB0-5AB2BB1EE17B}"/>
              </a:ext>
            </a:extLst>
          </p:cNvPr>
          <p:cNvSpPr txBox="1"/>
          <p:nvPr/>
        </p:nvSpPr>
        <p:spPr>
          <a:xfrm>
            <a:off x="467011" y="1075398"/>
            <a:ext cx="4950119" cy="511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Cantidad de los afiliados.</a:t>
            </a: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FontTx/>
              <a:buAutoNum type="arabicPeriod"/>
            </a:pPr>
            <a:r>
              <a:rPr lang="es-CO" sz="2000" dirty="0">
                <a:solidFill>
                  <a:srgbClr val="23505E"/>
                </a:solidFill>
              </a:rPr>
              <a:t>Novedades presentadas en el aseguramiento.</a:t>
            </a:r>
            <a:endParaRPr lang="es-ES" sz="2000" dirty="0">
              <a:solidFill>
                <a:srgbClr val="23505E"/>
              </a:solidFill>
            </a:endParaRP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Indicadores de gestión del sistema obligatorio de garantía de la calidad</a:t>
            </a: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Estado de contratación de la red por nivel de complejidad</a:t>
            </a: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FontTx/>
              <a:buAutoNum type="arabicPeriod"/>
            </a:pPr>
            <a:r>
              <a:rPr lang="es-CO" sz="2000" dirty="0">
                <a:solidFill>
                  <a:srgbClr val="23505E"/>
                </a:solidFill>
              </a:rPr>
              <a:t>Satisfacción de los usuarios</a:t>
            </a:r>
            <a:endParaRPr lang="es-ES" sz="2000" dirty="0">
              <a:solidFill>
                <a:srgbClr val="23505E"/>
              </a:solidFill>
            </a:endParaRP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Cantidad de oficinas y gestión</a:t>
            </a: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 Atenciones no presenciales</a:t>
            </a:r>
          </a:p>
          <a:p>
            <a:pPr algn="just">
              <a:lnSpc>
                <a:spcPct val="150000"/>
              </a:lnSpc>
              <a:buClr>
                <a:srgbClr val="00A5A4"/>
              </a:buClr>
            </a:pPr>
            <a:endParaRPr lang="es-CO" sz="2000" dirty="0">
              <a:solidFill>
                <a:srgbClr val="23505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0"/>
          <p:cNvSpPr txBox="1"/>
          <p:nvPr/>
        </p:nvSpPr>
        <p:spPr>
          <a:xfrm>
            <a:off x="937053" y="788739"/>
            <a:ext cx="73316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1. Cantidad de afiliados</a:t>
            </a:r>
            <a:endParaRPr sz="3600" dirty="0">
              <a:solidFill>
                <a:srgbClr val="00A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0"/>
          <p:cNvSpPr txBox="1"/>
          <p:nvPr/>
        </p:nvSpPr>
        <p:spPr>
          <a:xfrm>
            <a:off x="2302220" y="2253402"/>
            <a:ext cx="177262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NÍMERO DE AFILIADOS</a:t>
            </a:r>
            <a:endParaRPr dirty="0"/>
          </a:p>
        </p:txBody>
      </p:sp>
      <p:sp>
        <p:nvSpPr>
          <p:cNvPr id="742" name="Google Shape;742;p50"/>
          <p:cNvSpPr txBox="1"/>
          <p:nvPr/>
        </p:nvSpPr>
        <p:spPr>
          <a:xfrm>
            <a:off x="2894242" y="2295166"/>
            <a:ext cx="2303073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% PARTICIPACIÓN</a:t>
            </a:r>
            <a:endParaRPr dirty="0"/>
          </a:p>
        </p:txBody>
      </p:sp>
      <p:sp>
        <p:nvSpPr>
          <p:cNvPr id="747" name="Google Shape;747;p50"/>
          <p:cNvSpPr txBox="1"/>
          <p:nvPr/>
        </p:nvSpPr>
        <p:spPr>
          <a:xfrm>
            <a:off x="6043863" y="2295166"/>
            <a:ext cx="1008112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Texto 1</a:t>
            </a:r>
            <a:endParaRPr/>
          </a:p>
        </p:txBody>
      </p:sp>
      <p:sp>
        <p:nvSpPr>
          <p:cNvPr id="753" name="Google Shape;753;p50"/>
          <p:cNvSpPr txBox="1"/>
          <p:nvPr/>
        </p:nvSpPr>
        <p:spPr>
          <a:xfrm>
            <a:off x="9047534" y="2295166"/>
            <a:ext cx="1008112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Texto 1</a:t>
            </a:r>
            <a:endParaRPr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45D91F-7979-49D8-870E-A99188E063A4}"/>
              </a:ext>
            </a:extLst>
          </p:cNvPr>
          <p:cNvSpPr txBox="1"/>
          <p:nvPr/>
        </p:nvSpPr>
        <p:spPr>
          <a:xfrm>
            <a:off x="904782" y="2078189"/>
            <a:ext cx="10026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corte del 31 de marzo de 2022, Savia Salud EPS cuenta con un total de 1.654.457 afiliados:</a:t>
            </a:r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653F8D-9EF2-4730-9956-F1D8AA1B6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85" y="2709292"/>
            <a:ext cx="5722995" cy="16394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9ED8DA1-4E7B-4C2C-AD8D-432840970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570" y="2709292"/>
            <a:ext cx="3542264" cy="1639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/>
        </p:nvSpPr>
        <p:spPr>
          <a:xfrm>
            <a:off x="838620" y="189434"/>
            <a:ext cx="784817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Cantidad de afiliados por subregión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99B3ED-E930-4A67-BAAD-E5291CE6A469}"/>
              </a:ext>
            </a:extLst>
          </p:cNvPr>
          <p:cNvSpPr txBox="1"/>
          <p:nvPr/>
        </p:nvSpPr>
        <p:spPr>
          <a:xfrm>
            <a:off x="838619" y="1288477"/>
            <a:ext cx="9538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Distribución de la población afiliada según los 122 municipios del departamento de Antioquia, en los cuales Savia Salud hace presencia</a:t>
            </a:r>
            <a:endParaRPr lang="es-C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B6625F-ABA8-4F3D-8038-9F600B80464E}"/>
              </a:ext>
            </a:extLst>
          </p:cNvPr>
          <p:cNvSpPr txBox="1"/>
          <p:nvPr/>
        </p:nvSpPr>
        <p:spPr>
          <a:xfrm>
            <a:off x="872830" y="500692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Asignación en 9 subregiones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E20AC01-69CE-4C7D-9F1C-94378969F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89" y="2113348"/>
            <a:ext cx="4583430" cy="28327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8039E2E-1980-46AA-BAA2-4A1FA470C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439" y="2092637"/>
            <a:ext cx="5585052" cy="28545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/>
        </p:nvSpPr>
        <p:spPr>
          <a:xfrm>
            <a:off x="618391" y="580924"/>
            <a:ext cx="1108869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3200" b="1" dirty="0">
                <a:solidFill>
                  <a:srgbClr val="00A5A4"/>
                </a:solidFill>
              </a:rPr>
              <a:t>2. Novedades Presentadas en el Aseguramiento</a:t>
            </a:r>
            <a:endParaRPr lang="es-CO" sz="3200" b="1" dirty="0">
              <a:solidFill>
                <a:srgbClr val="00A5A4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E0F4D5-92E7-4589-90D7-80CA30B66123}"/>
              </a:ext>
            </a:extLst>
          </p:cNvPr>
          <p:cNvSpPr txBox="1"/>
          <p:nvPr/>
        </p:nvSpPr>
        <p:spPr>
          <a:xfrm>
            <a:off x="538090" y="3158989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Total nuevos usuarios en el I trimestre: 34.587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357C4F-FF12-4812-A87A-A47B07441766}"/>
              </a:ext>
            </a:extLst>
          </p:cNvPr>
          <p:cNvSpPr txBox="1"/>
          <p:nvPr/>
        </p:nvSpPr>
        <p:spPr>
          <a:xfrm>
            <a:off x="6040590" y="305343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Total usuarios con solicitud de portabilidad en el I trimestre: 11.152</a:t>
            </a:r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B36A805-D82F-4E1D-9EDC-77F8D99C3978}"/>
              </a:ext>
            </a:extLst>
          </p:cNvPr>
          <p:cNvSpPr txBox="1"/>
          <p:nvPr/>
        </p:nvSpPr>
        <p:spPr>
          <a:xfrm>
            <a:off x="526481" y="5256294"/>
            <a:ext cx="6179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Total usuarios trasladados hacia Savia Salud en el I trimestre: 3.260</a:t>
            </a:r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F0EB491-B0C1-4214-BAFB-55E381F2764E}"/>
              </a:ext>
            </a:extLst>
          </p:cNvPr>
          <p:cNvSpPr txBox="1"/>
          <p:nvPr/>
        </p:nvSpPr>
        <p:spPr>
          <a:xfrm>
            <a:off x="526474" y="5547252"/>
            <a:ext cx="6179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Total usuarios trasladados hacia otra EAPB-S en el I trimestre: 2.512</a:t>
            </a:r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16E1C9-E620-46BE-B9CA-547B47538B43}"/>
              </a:ext>
            </a:extLst>
          </p:cNvPr>
          <p:cNvSpPr txBox="1"/>
          <p:nvPr/>
        </p:nvSpPr>
        <p:spPr>
          <a:xfrm>
            <a:off x="6705581" y="5173174"/>
            <a:ext cx="6179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Total usuarios con movilidad descendente en el I trimestre: 30.290</a:t>
            </a:r>
            <a:endParaRPr lang="es-CO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631D1DF-3AE9-46EF-81E0-254774A25063}"/>
              </a:ext>
            </a:extLst>
          </p:cNvPr>
          <p:cNvSpPr txBox="1"/>
          <p:nvPr/>
        </p:nvSpPr>
        <p:spPr>
          <a:xfrm>
            <a:off x="6799118" y="5477971"/>
            <a:ext cx="6560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Total usuarios con movilidad ascendente en el I trimestre: 35.895</a:t>
            </a:r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D74053-2E95-44AA-86DD-45C44416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31" y="1580044"/>
            <a:ext cx="3098400" cy="14996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3F2CF4-68CD-4287-A413-3432F88A3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859" y="1470456"/>
            <a:ext cx="3033820" cy="14240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970645C-FE93-4424-99EF-B0B54607F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18" y="3735900"/>
            <a:ext cx="3590925" cy="14382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1B9DD0-EB92-40F0-85A1-07BD5E5EC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706" y="3680479"/>
            <a:ext cx="3524250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/>
        </p:nvSpPr>
        <p:spPr>
          <a:xfrm>
            <a:off x="694605" y="471998"/>
            <a:ext cx="69531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3.Indicadores de Gestión</a:t>
            </a:r>
            <a:r>
              <a:rPr lang="es-CO" sz="4800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CO" sz="48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7EE898-5768-444A-8588-67A152A8C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05" y="1500749"/>
            <a:ext cx="10534801" cy="45602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;p14">
            <a:extLst>
              <a:ext uri="{FF2B5EF4-FFF2-40B4-BE49-F238E27FC236}">
                <a16:creationId xmlns:a16="http://schemas.microsoft.com/office/drawing/2014/main" id="{1364F4B8-4CDB-4178-A47F-BCD4F2A33B93}"/>
              </a:ext>
            </a:extLst>
          </p:cNvPr>
          <p:cNvSpPr txBox="1"/>
          <p:nvPr/>
        </p:nvSpPr>
        <p:spPr>
          <a:xfrm>
            <a:off x="935606" y="452678"/>
            <a:ext cx="895654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200" b="1" dirty="0">
                <a:solidFill>
                  <a:srgbClr val="01A592"/>
                </a:solidFill>
              </a:rPr>
              <a:t>4. Estado de la Contratación de la Red de Servicios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0DDB25-5276-493E-8E84-F0B0EF593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60" y="1722737"/>
            <a:ext cx="10553091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0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;p14">
            <a:extLst>
              <a:ext uri="{FF2B5EF4-FFF2-40B4-BE49-F238E27FC236}">
                <a16:creationId xmlns:a16="http://schemas.microsoft.com/office/drawing/2014/main" id="{1364F4B8-4CDB-4178-A47F-BCD4F2A33B93}"/>
              </a:ext>
            </a:extLst>
          </p:cNvPr>
          <p:cNvSpPr txBox="1"/>
          <p:nvPr/>
        </p:nvSpPr>
        <p:spPr>
          <a:xfrm>
            <a:off x="935606" y="452678"/>
            <a:ext cx="895654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200" b="1" dirty="0">
                <a:solidFill>
                  <a:srgbClr val="01A592"/>
                </a:solidFill>
              </a:rPr>
              <a:t>Estado de la Contratación de la Red de Servicios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8E1C19-4233-4203-95C4-F07DD6738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60" y="1737507"/>
            <a:ext cx="10553091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0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">
            <a:extLst>
              <a:ext uri="{FF2B5EF4-FFF2-40B4-BE49-F238E27FC236}">
                <a16:creationId xmlns:a16="http://schemas.microsoft.com/office/drawing/2014/main" id="{8D4C3641-D99F-4D26-A339-5C14A635BFF4}"/>
              </a:ext>
            </a:extLst>
          </p:cNvPr>
          <p:cNvSpPr txBox="1"/>
          <p:nvPr/>
        </p:nvSpPr>
        <p:spPr>
          <a:xfrm>
            <a:off x="1399312" y="581890"/>
            <a:ext cx="8097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spc="-5" dirty="0">
                <a:solidFill>
                  <a:srgbClr val="01A592"/>
                </a:solidFill>
              </a:rPr>
              <a:t>5. Canales </a:t>
            </a:r>
            <a:r>
              <a:rPr lang="es-ES" sz="3200" b="1" dirty="0">
                <a:solidFill>
                  <a:srgbClr val="01A592"/>
                </a:solidFill>
              </a:rPr>
              <a:t>de </a:t>
            </a:r>
            <a:r>
              <a:rPr lang="es-ES" sz="3200" b="1" spc="-10" dirty="0">
                <a:solidFill>
                  <a:srgbClr val="01A592"/>
                </a:solidFill>
              </a:rPr>
              <a:t>recepción PQRSF </a:t>
            </a:r>
            <a:r>
              <a:rPr lang="es-ES" sz="3200" b="1" dirty="0">
                <a:solidFill>
                  <a:srgbClr val="01A592"/>
                </a:solidFill>
              </a:rPr>
              <a:t>I </a:t>
            </a:r>
            <a:r>
              <a:rPr lang="es-ES" sz="3200" b="1" spc="-5" dirty="0">
                <a:solidFill>
                  <a:srgbClr val="01A592"/>
                </a:solidFill>
              </a:rPr>
              <a:t>trimestre</a:t>
            </a:r>
            <a:r>
              <a:rPr lang="es-ES" sz="3200" b="1" spc="-75" dirty="0">
                <a:solidFill>
                  <a:srgbClr val="01A592"/>
                </a:solidFill>
              </a:rPr>
              <a:t> </a:t>
            </a:r>
            <a:r>
              <a:rPr lang="es-ES" sz="3200" b="1" spc="-5" dirty="0">
                <a:solidFill>
                  <a:srgbClr val="01A592"/>
                </a:solidFill>
              </a:rPr>
              <a:t>2022</a:t>
            </a:r>
            <a:endParaRPr lang="es-CO" sz="3200" b="1" dirty="0">
              <a:solidFill>
                <a:srgbClr val="01A59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8B627A-4022-422B-9541-3314FE9B9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104" y="1800665"/>
            <a:ext cx="7517435" cy="43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95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15637</TotalTime>
  <Words>537</Words>
  <Application>Microsoft Office PowerPoint</Application>
  <PresentationFormat>Personalizado</PresentationFormat>
  <Paragraphs>56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Edelmira Hoyos Almanza</dc:creator>
  <cp:lastModifiedBy>ahoyos</cp:lastModifiedBy>
  <cp:revision>26</cp:revision>
  <dcterms:modified xsi:type="dcterms:W3CDTF">2022-05-25T22:03:54Z</dcterms:modified>
</cp:coreProperties>
</file>