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81" r:id="rId3"/>
    <p:sldId id="293" r:id="rId4"/>
    <p:sldId id="258" r:id="rId5"/>
    <p:sldId id="261" r:id="rId6"/>
    <p:sldId id="259" r:id="rId7"/>
    <p:sldId id="329" r:id="rId8"/>
    <p:sldId id="330" r:id="rId9"/>
    <p:sldId id="327" r:id="rId10"/>
    <p:sldId id="328" r:id="rId11"/>
    <p:sldId id="257" r:id="rId12"/>
    <p:sldId id="269" r:id="rId13"/>
    <p:sldId id="325" r:id="rId14"/>
    <p:sldId id="267" r:id="rId15"/>
    <p:sldId id="326" r:id="rId16"/>
    <p:sldId id="324" r:id="rId17"/>
  </p:sldIdLst>
  <p:sldSz cx="12190413" cy="68595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087549-325B-4CFC-B648-6D47C133181A}">
  <a:tblStyle styleId="{5A087549-325B-4CFC-B648-6D47C133181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125A0D-C19A-4BFD-8923-1A7F65B401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obetancur\AppData\Local\Microsoft\Windows\INetCache\Content.Outlook\ZCQWVY9X\Maestro%20Afiliados%20Junio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hoyos\Downloads\RENDICI&#211;N%20DE%20CUENTAS%20II%20TRIMESTR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Hoja1!$D$6:$D$14</c:f>
              <c:strCache>
                <c:ptCount val="9"/>
                <c:pt idx="0">
                  <c:v>VALLE DE ABURRÁ</c:v>
                </c:pt>
                <c:pt idx="1">
                  <c:v>URABA</c:v>
                </c:pt>
                <c:pt idx="2">
                  <c:v>ORIENTE</c:v>
                </c:pt>
                <c:pt idx="3">
                  <c:v>SUROESTE</c:v>
                </c:pt>
                <c:pt idx="4">
                  <c:v>NORTE</c:v>
                </c:pt>
                <c:pt idx="5">
                  <c:v>OCCIDENTE</c:v>
                </c:pt>
                <c:pt idx="6">
                  <c:v>NORDESTE</c:v>
                </c:pt>
                <c:pt idx="7">
                  <c:v>MAGDALENA MEDIO</c:v>
                </c:pt>
                <c:pt idx="8">
                  <c:v>BAJO CAUCA</c:v>
                </c:pt>
              </c:strCache>
            </c:strRef>
          </c:cat>
          <c:val>
            <c:numRef>
              <c:f>Hoja1!$E$6:$E$14</c:f>
              <c:numCache>
                <c:formatCode>#,##0</c:formatCode>
                <c:ptCount val="9"/>
                <c:pt idx="0">
                  <c:v>712783</c:v>
                </c:pt>
                <c:pt idx="1">
                  <c:v>231986</c:v>
                </c:pt>
                <c:pt idx="2">
                  <c:v>212743</c:v>
                </c:pt>
                <c:pt idx="3">
                  <c:v>154769</c:v>
                </c:pt>
                <c:pt idx="4">
                  <c:v>99319</c:v>
                </c:pt>
                <c:pt idx="5">
                  <c:v>82928</c:v>
                </c:pt>
                <c:pt idx="6">
                  <c:v>71742</c:v>
                </c:pt>
                <c:pt idx="7">
                  <c:v>52156</c:v>
                </c:pt>
                <c:pt idx="8">
                  <c:v>44194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A9-4602-83C6-323BB42E59B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Hoja1!$D$6:$D$14</c:f>
              <c:strCache>
                <c:ptCount val="9"/>
                <c:pt idx="0">
                  <c:v>VALLE DE ABURRÁ</c:v>
                </c:pt>
                <c:pt idx="1">
                  <c:v>URABA</c:v>
                </c:pt>
                <c:pt idx="2">
                  <c:v>ORIENTE</c:v>
                </c:pt>
                <c:pt idx="3">
                  <c:v>SUROESTE</c:v>
                </c:pt>
                <c:pt idx="4">
                  <c:v>NORTE</c:v>
                </c:pt>
                <c:pt idx="5">
                  <c:v>OCCIDENTE</c:v>
                </c:pt>
                <c:pt idx="6">
                  <c:v>NORDESTE</c:v>
                </c:pt>
                <c:pt idx="7">
                  <c:v>MAGDALENA MEDIO</c:v>
                </c:pt>
                <c:pt idx="8">
                  <c:v>BAJO CAUCA</c:v>
                </c:pt>
              </c:strCache>
            </c:strRef>
          </c:cat>
          <c:val>
            <c:numRef>
              <c:f>Hoja1!$F$6:$F$14</c:f>
              <c:numCache>
                <c:formatCode>0.0%</c:formatCode>
                <c:ptCount val="9"/>
                <c:pt idx="0">
                  <c:v>0.42871070960291591</c:v>
                </c:pt>
                <c:pt idx="1">
                  <c:v>0.13953037976206228</c:v>
                </c:pt>
                <c:pt idx="2">
                  <c:v>0.12795647832938375</c:v>
                </c:pt>
                <c:pt idx="3">
                  <c:v>9.3087416246646862E-2</c:v>
                </c:pt>
                <c:pt idx="4">
                  <c:v>5.9736440076505755E-2</c:v>
                </c:pt>
                <c:pt idx="5">
                  <c:v>4.9877903549818962E-2</c:v>
                </c:pt>
                <c:pt idx="6">
                  <c:v>4.3149968122601676E-2</c:v>
                </c:pt>
                <c:pt idx="7">
                  <c:v>3.1369765791341375E-2</c:v>
                </c:pt>
                <c:pt idx="8">
                  <c:v>2.6580938518723462E-2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A9-4602-83C6-323BB42E5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1725392"/>
        <c:axId val="1031725808"/>
      </c:barChart>
      <c:catAx>
        <c:axId val="103172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31725808"/>
        <c:crosses val="autoZero"/>
        <c:auto val="1"/>
        <c:lblAlgn val="ctr"/>
        <c:lblOffset val="100"/>
        <c:noMultiLvlLbl val="0"/>
      </c:catAx>
      <c:valAx>
        <c:axId val="103172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3172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00A48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A48D">
                  <a:alpha val="99000"/>
                </a:srgbClr>
              </a:solidFill>
              <a:ln w="9525">
                <a:solidFill>
                  <a:srgbClr val="00A48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Enero-Febrero 2022</c:v>
                </c:pt>
                <c:pt idx="1">
                  <c:v>Marzo-Abril 2022</c:v>
                </c:pt>
              </c:strCache>
            </c:strRef>
          </c:cat>
          <c:val>
            <c:numRef>
              <c:f>Hoja1!$B$2:$C$2</c:f>
              <c:numCache>
                <c:formatCode>0%</c:formatCode>
                <c:ptCount val="2"/>
                <c:pt idx="0">
                  <c:v>0.9</c:v>
                </c:pt>
                <c:pt idx="1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7F-4619-9F3C-7DB11759D68B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Res</c:v>
                </c:pt>
              </c:strCache>
            </c:strRef>
          </c:tx>
          <c:spPr>
            <a:ln w="28575" cap="rnd">
              <a:solidFill>
                <a:srgbClr val="23505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3505E"/>
              </a:solidFill>
              <a:ln w="9525">
                <a:solidFill>
                  <a:srgbClr val="23505E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555555555555555E-2"/>
                  <c:y val="-9.722222222222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7F-4619-9F3C-7DB11759D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Enero-Febrero 2022</c:v>
                </c:pt>
                <c:pt idx="1">
                  <c:v>Marzo-Abril 2022</c:v>
                </c:pt>
              </c:strCache>
            </c:strRef>
          </c:cat>
          <c:val>
            <c:numRef>
              <c:f>Hoja1!$B$3:$C$3</c:f>
              <c:numCache>
                <c:formatCode>0%</c:formatCode>
                <c:ptCount val="2"/>
                <c:pt idx="0">
                  <c:v>0.98</c:v>
                </c:pt>
                <c:pt idx="1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7F-4619-9F3C-7DB11759D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7468464"/>
        <c:axId val="1777485104"/>
      </c:lineChart>
      <c:catAx>
        <c:axId val="177746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77485104"/>
        <c:crosses val="autoZero"/>
        <c:auto val="1"/>
        <c:lblAlgn val="ctr"/>
        <c:lblOffset val="100"/>
        <c:noMultiLvlLbl val="0"/>
      </c:catAx>
      <c:valAx>
        <c:axId val="1777485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7746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Hoja1!$A$9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00A48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A48D">
                  <a:alpha val="99000"/>
                </a:srgbClr>
              </a:solidFill>
              <a:ln w="9525">
                <a:solidFill>
                  <a:srgbClr val="00A48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Enero-Febrero 2022</c:v>
                </c:pt>
                <c:pt idx="1">
                  <c:v>Marzo-Abril 2022</c:v>
                </c:pt>
              </c:strCache>
            </c:strRef>
          </c:cat>
          <c:val>
            <c:numRef>
              <c:f>Hoja1!$B$9:$C$9</c:f>
              <c:numCache>
                <c:formatCode>0%</c:formatCode>
                <c:ptCount val="2"/>
                <c:pt idx="0">
                  <c:v>0.9</c:v>
                </c:pt>
                <c:pt idx="1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F5-42F8-9985-5ED70727FC46}"/>
            </c:ext>
          </c:extLst>
        </c:ser>
        <c:ser>
          <c:idx val="1"/>
          <c:order val="1"/>
          <c:tx>
            <c:strRef>
              <c:f>Hoja1!$A$10</c:f>
              <c:strCache>
                <c:ptCount val="1"/>
                <c:pt idx="0">
                  <c:v>Res</c:v>
                </c:pt>
              </c:strCache>
            </c:strRef>
          </c:tx>
          <c:spPr>
            <a:ln w="28575" cap="rnd">
              <a:solidFill>
                <a:srgbClr val="23505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3505E"/>
              </a:solidFill>
              <a:ln w="9525">
                <a:solidFill>
                  <a:srgbClr val="23505E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9187966888754336E-2"/>
                  <c:y val="9.145856767904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F5-42F8-9985-5ED70727FC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Enero-Febrero 2022</c:v>
                </c:pt>
                <c:pt idx="1">
                  <c:v>Marzo-Abril 2022</c:v>
                </c:pt>
              </c:strCache>
            </c:strRef>
          </c:cat>
          <c:val>
            <c:numRef>
              <c:f>Hoja1!$B$10:$C$10</c:f>
              <c:numCache>
                <c:formatCode>0%</c:formatCode>
                <c:ptCount val="2"/>
                <c:pt idx="0" formatCode="0.0%">
                  <c:v>0.98799999999999999</c:v>
                </c:pt>
                <c:pt idx="1">
                  <c:v>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F5-42F8-9985-5ED70727F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7468464"/>
        <c:axId val="1777485104"/>
      </c:lineChart>
      <c:catAx>
        <c:axId val="177746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77485104"/>
        <c:crosses val="autoZero"/>
        <c:auto val="1"/>
        <c:lblAlgn val="ctr"/>
        <c:lblOffset val="100"/>
        <c:noMultiLvlLbl val="0"/>
      </c:catAx>
      <c:valAx>
        <c:axId val="1777485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7746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00A48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A48D">
                  <a:alpha val="99000"/>
                </a:srgbClr>
              </a:solidFill>
              <a:ln w="9525">
                <a:solidFill>
                  <a:srgbClr val="00A48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Enero-Febrero 2022</c:v>
                </c:pt>
                <c:pt idx="1">
                  <c:v>Marzo-Abril 2022</c:v>
                </c:pt>
              </c:strCache>
            </c:strRef>
          </c:cat>
          <c:val>
            <c:numRef>
              <c:f>Hoja1!$B$2:$C$2</c:f>
              <c:numCache>
                <c:formatCode>0%</c:formatCode>
                <c:ptCount val="2"/>
                <c:pt idx="0">
                  <c:v>0.9</c:v>
                </c:pt>
                <c:pt idx="1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0E-4B7A-84C9-A88B88FA4C7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Res</c:v>
                </c:pt>
              </c:strCache>
            </c:strRef>
          </c:tx>
          <c:spPr>
            <a:ln w="28575" cap="rnd">
              <a:solidFill>
                <a:srgbClr val="23505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3505E"/>
              </a:solidFill>
              <a:ln w="9525">
                <a:solidFill>
                  <a:srgbClr val="23505E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555555555555555E-2"/>
                  <c:y val="-9.722222222222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0E-4B7A-84C9-A88B88FA4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Enero-Febrero 2022</c:v>
                </c:pt>
                <c:pt idx="1">
                  <c:v>Marzo-Abril 2022</c:v>
                </c:pt>
              </c:strCache>
            </c:strRef>
          </c:cat>
          <c:val>
            <c:numRef>
              <c:f>Hoja1!$B$3:$C$3</c:f>
              <c:numCache>
                <c:formatCode>0%</c:formatCode>
                <c:ptCount val="2"/>
                <c:pt idx="0">
                  <c:v>0.98</c:v>
                </c:pt>
                <c:pt idx="1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0E-4B7A-84C9-A88B88FA4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7468464"/>
        <c:axId val="1777485104"/>
      </c:lineChart>
      <c:catAx>
        <c:axId val="177746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77485104"/>
        <c:crosses val="autoZero"/>
        <c:auto val="1"/>
        <c:lblAlgn val="ctr"/>
        <c:lblOffset val="100"/>
        <c:noMultiLvlLbl val="0"/>
      </c:catAx>
      <c:valAx>
        <c:axId val="1777485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7746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ATENCIONES</a:t>
            </a:r>
            <a:r>
              <a:rPr lang="es-CO" baseline="0"/>
              <a:t> A TRAVES DE LA PAGINA WEB </a:t>
            </a:r>
          </a:p>
          <a:p>
            <a:pPr>
              <a:defRPr/>
            </a:pPr>
            <a:r>
              <a:rPr lang="es-CO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AFILIACIONES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ABRIL </c:v>
                </c:pt>
                <c:pt idx="1">
                  <c:v>MAYO </c:v>
                </c:pt>
                <c:pt idx="2">
                  <c:v>JUNIO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1714</c:v>
                </c:pt>
                <c:pt idx="1">
                  <c:v>1743</c:v>
                </c:pt>
                <c:pt idx="2">
                  <c:v>1838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33-4CCD-8E2D-BFE6A2F003A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AUTORIZACIONES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ABRIL </c:v>
                </c:pt>
                <c:pt idx="1">
                  <c:v>MAYO </c:v>
                </c:pt>
                <c:pt idx="2">
                  <c:v>JUNIO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3757</c:v>
                </c:pt>
                <c:pt idx="1">
                  <c:v>3902</c:v>
                </c:pt>
                <c:pt idx="2">
                  <c:v>3860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33-4CCD-8E2D-BFE6A2F003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13681024"/>
        <c:axId val="313681856"/>
      </c:barChart>
      <c:catAx>
        <c:axId val="31368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3681856"/>
        <c:crosses val="autoZero"/>
        <c:auto val="1"/>
        <c:lblAlgn val="ctr"/>
        <c:lblOffset val="100"/>
        <c:noMultiLvlLbl val="0"/>
      </c:catAx>
      <c:valAx>
        <c:axId val="313681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368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1144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436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606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6568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0257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09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>
  <p:cSld name="Sólo el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viasaludeps.com/sitioweb/index.php/afiliados/puntos-de-atencion/savia-salud-e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/>
          <p:nvPr/>
        </p:nvSpPr>
        <p:spPr>
          <a:xfrm>
            <a:off x="4150989" y="2715490"/>
            <a:ext cx="744526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RENDICION DE CUENTAS </a:t>
            </a:r>
            <a:endParaRPr dirty="0"/>
          </a:p>
        </p:txBody>
      </p:sp>
      <p:sp>
        <p:nvSpPr>
          <p:cNvPr id="26" name="Google Shape;26;p13"/>
          <p:cNvSpPr txBox="1"/>
          <p:nvPr/>
        </p:nvSpPr>
        <p:spPr>
          <a:xfrm>
            <a:off x="4150989" y="3645818"/>
            <a:ext cx="59905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 b="1" dirty="0">
                <a:solidFill>
                  <a:srgbClr val="23505E"/>
                </a:solidFill>
                <a:latin typeface="Calibri"/>
                <a:cs typeface="Calibri"/>
                <a:sym typeface="Calibri"/>
              </a:rPr>
              <a:t>II TRIMESTRE 2022</a:t>
            </a:r>
            <a:endParaRPr dirty="0"/>
          </a:p>
        </p:txBody>
      </p:sp>
      <p:cxnSp>
        <p:nvCxnSpPr>
          <p:cNvPr id="27" name="Google Shape;27;p13"/>
          <p:cNvCxnSpPr/>
          <p:nvPr/>
        </p:nvCxnSpPr>
        <p:spPr>
          <a:xfrm>
            <a:off x="4078982" y="2874455"/>
            <a:ext cx="0" cy="1592495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3">
            <a:extLst>
              <a:ext uri="{FF2B5EF4-FFF2-40B4-BE49-F238E27FC236}">
                <a16:creationId xmlns:a16="http://schemas.microsoft.com/office/drawing/2014/main" id="{DBAF5964-0826-416D-9B91-C0D94DC8C9ED}"/>
              </a:ext>
            </a:extLst>
          </p:cNvPr>
          <p:cNvSpPr txBox="1"/>
          <p:nvPr/>
        </p:nvSpPr>
        <p:spPr>
          <a:xfrm>
            <a:off x="1248467" y="477466"/>
            <a:ext cx="8303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00A5A4"/>
                </a:solidFill>
              </a:rPr>
              <a:t>Comportamiento PQRSF II trimestre 2022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BD856CA-BD1C-4615-911E-8B9370DDB3F8}"/>
              </a:ext>
            </a:extLst>
          </p:cNvPr>
          <p:cNvSpPr/>
          <p:nvPr/>
        </p:nvSpPr>
        <p:spPr>
          <a:xfrm>
            <a:off x="803563" y="1911927"/>
            <a:ext cx="4108329" cy="1229835"/>
          </a:xfrm>
          <a:prstGeom prst="roundRect">
            <a:avLst/>
          </a:prstGeom>
          <a:solidFill>
            <a:srgbClr val="235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32E7372-E0C2-41A0-9419-A361F4A055B1}"/>
              </a:ext>
            </a:extLst>
          </p:cNvPr>
          <p:cNvSpPr txBox="1"/>
          <p:nvPr/>
        </p:nvSpPr>
        <p:spPr>
          <a:xfrm>
            <a:off x="1023461" y="2014446"/>
            <a:ext cx="3744416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0690" marR="5080" indent="-428625" algn="r">
              <a:spcBef>
                <a:spcPts val="100"/>
              </a:spcBef>
            </a:pPr>
            <a:r>
              <a:rPr lang="es-ES" sz="2400" b="1" dirty="0">
                <a:solidFill>
                  <a:srgbClr val="FFFFFF"/>
                </a:solidFill>
                <a:latin typeface="Arial"/>
                <a:cs typeface="Arial"/>
              </a:rPr>
              <a:t>PQRSF </a:t>
            </a:r>
            <a:r>
              <a:rPr lang="es-ES" sz="2400" b="1" spc="-5" dirty="0">
                <a:solidFill>
                  <a:srgbClr val="FFFFFF"/>
                </a:solidFill>
                <a:latin typeface="Arial"/>
                <a:cs typeface="Arial"/>
              </a:rPr>
              <a:t>Savia Salud</a:t>
            </a:r>
            <a:r>
              <a:rPr lang="es-ES"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b="1" spc="-5" dirty="0">
                <a:solidFill>
                  <a:srgbClr val="FFFFFF"/>
                </a:solidFill>
                <a:latin typeface="Arial"/>
                <a:cs typeface="Arial"/>
              </a:rPr>
              <a:t>EPS </a:t>
            </a:r>
          </a:p>
          <a:p>
            <a:pPr marL="440690" marR="5080" indent="-428625" algn="r">
              <a:spcBef>
                <a:spcPts val="100"/>
              </a:spcBef>
            </a:pPr>
            <a:r>
              <a:rPr lang="es-ES" sz="2400" b="1" spc="-5" dirty="0">
                <a:solidFill>
                  <a:srgbClr val="FFFFFF"/>
                </a:solidFill>
                <a:latin typeface="Arial"/>
                <a:cs typeface="Arial"/>
              </a:rPr>
              <a:t> II</a:t>
            </a:r>
            <a:r>
              <a:rPr lang="es-ES"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b="1" spc="-10" dirty="0">
                <a:solidFill>
                  <a:srgbClr val="FFFFFF"/>
                </a:solidFill>
                <a:latin typeface="Arial"/>
                <a:cs typeface="Arial"/>
              </a:rPr>
              <a:t>Trimestre</a:t>
            </a:r>
            <a:r>
              <a:rPr lang="es-ES"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b="1" spc="-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lang="es-ES" sz="2400" dirty="0">
              <a:latin typeface="Arial"/>
              <a:cs typeface="Arial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4E96AC92-D0C7-4312-8978-8855388F8617}"/>
              </a:ext>
            </a:extLst>
          </p:cNvPr>
          <p:cNvSpPr>
            <a:spLocks noEditPoints="1"/>
          </p:cNvSpPr>
          <p:nvPr/>
        </p:nvSpPr>
        <p:spPr bwMode="auto">
          <a:xfrm>
            <a:off x="1292172" y="2440165"/>
            <a:ext cx="648072" cy="589306"/>
          </a:xfrm>
          <a:custGeom>
            <a:avLst/>
            <a:gdLst>
              <a:gd name="T0" fmla="*/ 581 w 582"/>
              <a:gd name="T1" fmla="*/ 185 h 529"/>
              <a:gd name="T2" fmla="*/ 581 w 582"/>
              <a:gd name="T3" fmla="*/ 182 h 529"/>
              <a:gd name="T4" fmla="*/ 579 w 582"/>
              <a:gd name="T5" fmla="*/ 180 h 529"/>
              <a:gd name="T6" fmla="*/ 533 w 582"/>
              <a:gd name="T7" fmla="*/ 131 h 529"/>
              <a:gd name="T8" fmla="*/ 270 w 582"/>
              <a:gd name="T9" fmla="*/ 80 h 529"/>
              <a:gd name="T10" fmla="*/ 270 w 582"/>
              <a:gd name="T11" fmla="*/ 79 h 529"/>
              <a:gd name="T12" fmla="*/ 266 w 582"/>
              <a:gd name="T13" fmla="*/ 70 h 529"/>
              <a:gd name="T14" fmla="*/ 192 w 582"/>
              <a:gd name="T15" fmla="*/ 3 h 529"/>
              <a:gd name="T16" fmla="*/ 188 w 582"/>
              <a:gd name="T17" fmla="*/ 0 h 529"/>
              <a:gd name="T18" fmla="*/ 0 w 582"/>
              <a:gd name="T19" fmla="*/ 403 h 529"/>
              <a:gd name="T20" fmla="*/ 198 w 582"/>
              <a:gd name="T21" fmla="*/ 518 h 529"/>
              <a:gd name="T22" fmla="*/ 571 w 582"/>
              <a:gd name="T23" fmla="*/ 529 h 529"/>
              <a:gd name="T24" fmla="*/ 582 w 582"/>
              <a:gd name="T25" fmla="*/ 187 h 529"/>
              <a:gd name="T26" fmla="*/ 528 w 582"/>
              <a:gd name="T27" fmla="*/ 153 h 529"/>
              <a:gd name="T28" fmla="*/ 233 w 582"/>
              <a:gd name="T29" fmla="*/ 176 h 529"/>
              <a:gd name="T30" fmla="*/ 528 w 582"/>
              <a:gd name="T31" fmla="*/ 153 h 529"/>
              <a:gd name="T32" fmla="*/ 231 w 582"/>
              <a:gd name="T33" fmla="*/ 68 h 529"/>
              <a:gd name="T34" fmla="*/ 195 w 582"/>
              <a:gd name="T35" fmla="*/ 36 h 529"/>
              <a:gd name="T36" fmla="*/ 200 w 582"/>
              <a:gd name="T37" fmla="*/ 180 h 529"/>
              <a:gd name="T38" fmla="*/ 199 w 582"/>
              <a:gd name="T39" fmla="*/ 182 h 529"/>
              <a:gd name="T40" fmla="*/ 198 w 582"/>
              <a:gd name="T41" fmla="*/ 186 h 529"/>
              <a:gd name="T42" fmla="*/ 198 w 582"/>
              <a:gd name="T43" fmla="*/ 381 h 529"/>
              <a:gd name="T44" fmla="*/ 22 w 582"/>
              <a:gd name="T45" fmla="*/ 22 h 529"/>
              <a:gd name="T46" fmla="*/ 173 w 582"/>
              <a:gd name="T47" fmla="*/ 79 h 529"/>
              <a:gd name="T48" fmla="*/ 248 w 582"/>
              <a:gd name="T49" fmla="*/ 90 h 529"/>
              <a:gd name="T50" fmla="*/ 247 w 582"/>
              <a:gd name="T51" fmla="*/ 131 h 529"/>
              <a:gd name="T52" fmla="*/ 200 w 582"/>
              <a:gd name="T53" fmla="*/ 180 h 529"/>
              <a:gd name="T54" fmla="*/ 220 w 582"/>
              <a:gd name="T55" fmla="*/ 507 h 529"/>
              <a:gd name="T56" fmla="*/ 560 w 582"/>
              <a:gd name="T57" fmla="*/ 198 h 529"/>
              <a:gd name="T58" fmla="*/ 458 w 582"/>
              <a:gd name="T59" fmla="*/ 224 h 529"/>
              <a:gd name="T60" fmla="*/ 322 w 582"/>
              <a:gd name="T61" fmla="*/ 291 h 529"/>
              <a:gd name="T62" fmla="*/ 458 w 582"/>
              <a:gd name="T63" fmla="*/ 224 h 529"/>
              <a:gd name="T64" fmla="*/ 344 w 582"/>
              <a:gd name="T65" fmla="*/ 269 h 529"/>
              <a:gd name="T66" fmla="*/ 436 w 582"/>
              <a:gd name="T67" fmla="*/ 24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2" h="529">
                <a:moveTo>
                  <a:pt x="582" y="186"/>
                </a:moveTo>
                <a:cubicBezTo>
                  <a:pt x="582" y="186"/>
                  <a:pt x="581" y="185"/>
                  <a:pt x="581" y="185"/>
                </a:cubicBezTo>
                <a:cubicBezTo>
                  <a:pt x="581" y="184"/>
                  <a:pt x="581" y="183"/>
                  <a:pt x="581" y="182"/>
                </a:cubicBezTo>
                <a:cubicBezTo>
                  <a:pt x="581" y="182"/>
                  <a:pt x="581" y="182"/>
                  <a:pt x="581" y="182"/>
                </a:cubicBezTo>
                <a:cubicBezTo>
                  <a:pt x="580" y="181"/>
                  <a:pt x="580" y="181"/>
                  <a:pt x="579" y="180"/>
                </a:cubicBezTo>
                <a:cubicBezTo>
                  <a:pt x="579" y="180"/>
                  <a:pt x="579" y="180"/>
                  <a:pt x="579" y="180"/>
                </a:cubicBezTo>
                <a:cubicBezTo>
                  <a:pt x="541" y="135"/>
                  <a:pt x="541" y="135"/>
                  <a:pt x="541" y="135"/>
                </a:cubicBezTo>
                <a:cubicBezTo>
                  <a:pt x="539" y="133"/>
                  <a:pt x="536" y="131"/>
                  <a:pt x="533" y="131"/>
                </a:cubicBezTo>
                <a:cubicBezTo>
                  <a:pt x="270" y="131"/>
                  <a:pt x="270" y="131"/>
                  <a:pt x="270" y="131"/>
                </a:cubicBezTo>
                <a:cubicBezTo>
                  <a:pt x="270" y="80"/>
                  <a:pt x="270" y="80"/>
                  <a:pt x="270" y="80"/>
                </a:cubicBezTo>
                <a:cubicBezTo>
                  <a:pt x="270" y="80"/>
                  <a:pt x="270" y="79"/>
                  <a:pt x="270" y="79"/>
                </a:cubicBezTo>
                <a:cubicBezTo>
                  <a:pt x="270" y="79"/>
                  <a:pt x="270" y="79"/>
                  <a:pt x="270" y="79"/>
                </a:cubicBezTo>
                <a:cubicBezTo>
                  <a:pt x="270" y="74"/>
                  <a:pt x="270" y="74"/>
                  <a:pt x="270" y="74"/>
                </a:cubicBezTo>
                <a:cubicBezTo>
                  <a:pt x="266" y="70"/>
                  <a:pt x="266" y="70"/>
                  <a:pt x="266" y="70"/>
                </a:cubicBezTo>
                <a:cubicBezTo>
                  <a:pt x="266" y="70"/>
                  <a:pt x="266" y="70"/>
                  <a:pt x="266" y="70"/>
                </a:cubicBezTo>
                <a:cubicBezTo>
                  <a:pt x="192" y="3"/>
                  <a:pt x="192" y="3"/>
                  <a:pt x="192" y="3"/>
                </a:cubicBezTo>
                <a:cubicBezTo>
                  <a:pt x="192" y="3"/>
                  <a:pt x="192" y="3"/>
                  <a:pt x="192" y="3"/>
                </a:cubicBezTo>
                <a:cubicBezTo>
                  <a:pt x="188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3"/>
                  <a:pt x="0" y="403"/>
                  <a:pt x="0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198" y="518"/>
                  <a:pt x="198" y="518"/>
                  <a:pt x="198" y="518"/>
                </a:cubicBezTo>
                <a:cubicBezTo>
                  <a:pt x="198" y="524"/>
                  <a:pt x="203" y="529"/>
                  <a:pt x="209" y="529"/>
                </a:cubicBezTo>
                <a:cubicBezTo>
                  <a:pt x="571" y="529"/>
                  <a:pt x="571" y="529"/>
                  <a:pt x="571" y="529"/>
                </a:cubicBezTo>
                <a:cubicBezTo>
                  <a:pt x="577" y="529"/>
                  <a:pt x="582" y="524"/>
                  <a:pt x="582" y="518"/>
                </a:cubicBezTo>
                <a:cubicBezTo>
                  <a:pt x="582" y="187"/>
                  <a:pt x="582" y="187"/>
                  <a:pt x="582" y="187"/>
                </a:cubicBezTo>
                <a:cubicBezTo>
                  <a:pt x="582" y="186"/>
                  <a:pt x="582" y="186"/>
                  <a:pt x="582" y="186"/>
                </a:cubicBezTo>
                <a:close/>
                <a:moveTo>
                  <a:pt x="528" y="153"/>
                </a:moveTo>
                <a:cubicBezTo>
                  <a:pt x="547" y="176"/>
                  <a:pt x="547" y="176"/>
                  <a:pt x="547" y="176"/>
                </a:cubicBezTo>
                <a:cubicBezTo>
                  <a:pt x="233" y="176"/>
                  <a:pt x="233" y="176"/>
                  <a:pt x="233" y="176"/>
                </a:cubicBezTo>
                <a:cubicBezTo>
                  <a:pt x="252" y="153"/>
                  <a:pt x="252" y="153"/>
                  <a:pt x="252" y="153"/>
                </a:cubicBezTo>
                <a:lnTo>
                  <a:pt x="528" y="153"/>
                </a:lnTo>
                <a:close/>
                <a:moveTo>
                  <a:pt x="195" y="36"/>
                </a:moveTo>
                <a:cubicBezTo>
                  <a:pt x="231" y="68"/>
                  <a:pt x="231" y="68"/>
                  <a:pt x="231" y="68"/>
                </a:cubicBezTo>
                <a:cubicBezTo>
                  <a:pt x="195" y="68"/>
                  <a:pt x="195" y="68"/>
                  <a:pt x="195" y="68"/>
                </a:cubicBezTo>
                <a:lnTo>
                  <a:pt x="195" y="36"/>
                </a:lnTo>
                <a:close/>
                <a:moveTo>
                  <a:pt x="200" y="180"/>
                </a:moveTo>
                <a:cubicBezTo>
                  <a:pt x="200" y="180"/>
                  <a:pt x="200" y="180"/>
                  <a:pt x="200" y="180"/>
                </a:cubicBezTo>
                <a:cubicBezTo>
                  <a:pt x="200" y="181"/>
                  <a:pt x="199" y="181"/>
                  <a:pt x="199" y="182"/>
                </a:cubicBez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8" y="184"/>
                  <a:pt x="198" y="185"/>
                </a:cubicBezTo>
                <a:cubicBezTo>
                  <a:pt x="198" y="185"/>
                  <a:pt x="198" y="186"/>
                  <a:pt x="198" y="186"/>
                </a:cubicBezTo>
                <a:cubicBezTo>
                  <a:pt x="198" y="186"/>
                  <a:pt x="198" y="186"/>
                  <a:pt x="198" y="187"/>
                </a:cubicBezTo>
                <a:cubicBezTo>
                  <a:pt x="198" y="381"/>
                  <a:pt x="198" y="381"/>
                  <a:pt x="198" y="381"/>
                </a:cubicBezTo>
                <a:cubicBezTo>
                  <a:pt x="22" y="381"/>
                  <a:pt x="22" y="381"/>
                  <a:pt x="22" y="381"/>
                </a:cubicBezTo>
                <a:cubicBezTo>
                  <a:pt x="22" y="22"/>
                  <a:pt x="22" y="22"/>
                  <a:pt x="22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3" y="79"/>
                  <a:pt x="173" y="79"/>
                  <a:pt x="173" y="79"/>
                </a:cubicBezTo>
                <a:cubicBezTo>
                  <a:pt x="173" y="85"/>
                  <a:pt x="178" y="90"/>
                  <a:pt x="184" y="90"/>
                </a:cubicBezTo>
                <a:cubicBezTo>
                  <a:pt x="248" y="90"/>
                  <a:pt x="248" y="90"/>
                  <a:pt x="248" y="90"/>
                </a:cubicBezTo>
                <a:cubicBezTo>
                  <a:pt x="248" y="131"/>
                  <a:pt x="248" y="131"/>
                  <a:pt x="248" y="131"/>
                </a:cubicBezTo>
                <a:cubicBezTo>
                  <a:pt x="247" y="131"/>
                  <a:pt x="247" y="131"/>
                  <a:pt x="247" y="131"/>
                </a:cubicBezTo>
                <a:cubicBezTo>
                  <a:pt x="243" y="131"/>
                  <a:pt x="240" y="133"/>
                  <a:pt x="238" y="135"/>
                </a:cubicBezTo>
                <a:lnTo>
                  <a:pt x="200" y="180"/>
                </a:lnTo>
                <a:close/>
                <a:moveTo>
                  <a:pt x="560" y="507"/>
                </a:moveTo>
                <a:cubicBezTo>
                  <a:pt x="220" y="507"/>
                  <a:pt x="220" y="507"/>
                  <a:pt x="220" y="507"/>
                </a:cubicBezTo>
                <a:cubicBezTo>
                  <a:pt x="220" y="198"/>
                  <a:pt x="220" y="198"/>
                  <a:pt x="220" y="198"/>
                </a:cubicBezTo>
                <a:cubicBezTo>
                  <a:pt x="560" y="198"/>
                  <a:pt x="560" y="198"/>
                  <a:pt x="560" y="198"/>
                </a:cubicBezTo>
                <a:lnTo>
                  <a:pt x="560" y="507"/>
                </a:lnTo>
                <a:close/>
                <a:moveTo>
                  <a:pt x="458" y="224"/>
                </a:moveTo>
                <a:cubicBezTo>
                  <a:pt x="322" y="224"/>
                  <a:pt x="322" y="224"/>
                  <a:pt x="322" y="224"/>
                </a:cubicBezTo>
                <a:cubicBezTo>
                  <a:pt x="322" y="291"/>
                  <a:pt x="322" y="291"/>
                  <a:pt x="322" y="291"/>
                </a:cubicBezTo>
                <a:cubicBezTo>
                  <a:pt x="458" y="291"/>
                  <a:pt x="458" y="291"/>
                  <a:pt x="458" y="291"/>
                </a:cubicBezTo>
                <a:lnTo>
                  <a:pt x="458" y="224"/>
                </a:lnTo>
                <a:close/>
                <a:moveTo>
                  <a:pt x="436" y="269"/>
                </a:moveTo>
                <a:cubicBezTo>
                  <a:pt x="344" y="269"/>
                  <a:pt x="344" y="269"/>
                  <a:pt x="344" y="269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436" y="246"/>
                  <a:pt x="436" y="246"/>
                  <a:pt x="436" y="246"/>
                </a:cubicBezTo>
                <a:lnTo>
                  <a:pt x="436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7A72BF-9D57-C7A9-73DE-24F3B9F11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20" y="3455190"/>
            <a:ext cx="4082012" cy="15536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7ED08F-699D-DEC0-A4AD-D5691977A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440" y="1885718"/>
            <a:ext cx="5335801" cy="320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3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/>
        </p:nvSpPr>
        <p:spPr>
          <a:xfrm>
            <a:off x="1143427" y="300274"/>
            <a:ext cx="64156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5. Satisfacción a los usuarios</a:t>
            </a:r>
            <a:endParaRPr dirty="0"/>
          </a:p>
        </p:txBody>
      </p:sp>
      <p:sp>
        <p:nvSpPr>
          <p:cNvPr id="7" name="Google Shape;989;p57">
            <a:extLst>
              <a:ext uri="{FF2B5EF4-FFF2-40B4-BE49-F238E27FC236}">
                <a16:creationId xmlns:a16="http://schemas.microsoft.com/office/drawing/2014/main" id="{D8895991-8CD0-451D-833F-B2706D490F63}"/>
              </a:ext>
            </a:extLst>
          </p:cNvPr>
          <p:cNvSpPr/>
          <p:nvPr/>
        </p:nvSpPr>
        <p:spPr>
          <a:xfrm>
            <a:off x="6027129" y="1136081"/>
            <a:ext cx="5333598" cy="1163781"/>
          </a:xfrm>
          <a:prstGeom prst="rightArrow">
            <a:avLst>
              <a:gd name="adj1" fmla="val 74490"/>
              <a:gd name="adj2" fmla="val 62245"/>
            </a:avLst>
          </a:prstGeom>
          <a:solidFill>
            <a:srgbClr val="3185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O" sz="1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roporción de satisfacción global de usuarios en la EPS</a:t>
            </a:r>
            <a:endParaRPr lang="es-C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91;p57">
            <a:extLst>
              <a:ext uri="{FF2B5EF4-FFF2-40B4-BE49-F238E27FC236}">
                <a16:creationId xmlns:a16="http://schemas.microsoft.com/office/drawing/2014/main" id="{3141C5FC-BBB8-461A-A477-3ACB287D2D78}"/>
              </a:ext>
            </a:extLst>
          </p:cNvPr>
          <p:cNvSpPr/>
          <p:nvPr/>
        </p:nvSpPr>
        <p:spPr>
          <a:xfrm>
            <a:off x="6019302" y="2904599"/>
            <a:ext cx="5601823" cy="1163781"/>
          </a:xfrm>
          <a:prstGeom prst="rightArrow">
            <a:avLst>
              <a:gd name="adj1" fmla="val 76531"/>
              <a:gd name="adj2" fmla="val 62245"/>
            </a:avLst>
          </a:prstGeom>
          <a:solidFill>
            <a:srgbClr val="57C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O" sz="1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Proporción de usuarios que recomendarían la EPS a familiares y amigos</a:t>
            </a:r>
            <a:endParaRPr lang="es-C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92;p57">
            <a:extLst>
              <a:ext uri="{FF2B5EF4-FFF2-40B4-BE49-F238E27FC236}">
                <a16:creationId xmlns:a16="http://schemas.microsoft.com/office/drawing/2014/main" id="{446E92F4-4169-4BBD-AFAC-9FDE14BDA775}"/>
              </a:ext>
            </a:extLst>
          </p:cNvPr>
          <p:cNvSpPr/>
          <p:nvPr/>
        </p:nvSpPr>
        <p:spPr>
          <a:xfrm>
            <a:off x="5985167" y="4530708"/>
            <a:ext cx="5788364" cy="1163780"/>
          </a:xfrm>
          <a:prstGeom prst="rightArrow">
            <a:avLst>
              <a:gd name="adj1" fmla="val 76531"/>
              <a:gd name="adj2" fmla="val 62245"/>
            </a:avLst>
          </a:prstGeom>
          <a:solidFill>
            <a:srgbClr val="23A2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O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Proporción de usuarios que ha pensado en cambiarse de EPS</a:t>
            </a:r>
            <a:endParaRPr lang="es-C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DB81F7D0-A325-08EF-6F5D-F6C34CC7E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91997"/>
              </p:ext>
            </p:extLst>
          </p:nvPr>
        </p:nvGraphicFramePr>
        <p:xfrm>
          <a:off x="1143427" y="1166730"/>
          <a:ext cx="4331628" cy="124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79586EC-7ABD-4C93-85F0-64FA412E0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515998"/>
              </p:ext>
            </p:extLst>
          </p:nvPr>
        </p:nvGraphicFramePr>
        <p:xfrm>
          <a:off x="1288471" y="2540604"/>
          <a:ext cx="4155410" cy="156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B81F7D0-A325-08EF-6F5D-F6C34CC7E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179984"/>
              </p:ext>
            </p:extLst>
          </p:nvPr>
        </p:nvGraphicFramePr>
        <p:xfrm>
          <a:off x="1094558" y="4394864"/>
          <a:ext cx="4696619" cy="149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/>
        </p:nvSpPr>
        <p:spPr>
          <a:xfrm>
            <a:off x="315058" y="903499"/>
            <a:ext cx="564238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>
                <a:solidFill>
                  <a:srgbClr val="006D74"/>
                </a:solidFill>
                <a:latin typeface="Calibri"/>
                <a:cs typeface="Calibri"/>
                <a:sym typeface="Calibri"/>
              </a:rPr>
              <a:t>6. Cantidad de oficinas y atención</a:t>
            </a:r>
            <a:endParaRPr sz="3600" dirty="0"/>
          </a:p>
        </p:txBody>
      </p:sp>
      <p:cxnSp>
        <p:nvCxnSpPr>
          <p:cNvPr id="120" name="Google Shape;120;p26"/>
          <p:cNvCxnSpPr/>
          <p:nvPr/>
        </p:nvCxnSpPr>
        <p:spPr>
          <a:xfrm>
            <a:off x="478582" y="1938351"/>
            <a:ext cx="0" cy="1592495"/>
          </a:xfrm>
          <a:prstGeom prst="straightConnector1">
            <a:avLst/>
          </a:prstGeom>
          <a:noFill/>
          <a:ln w="41275" cap="flat" cmpd="dbl">
            <a:solidFill>
              <a:srgbClr val="00A5A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4D9B31B-7381-40FB-9808-687F20BBA6AB}"/>
              </a:ext>
            </a:extLst>
          </p:cNvPr>
          <p:cNvSpPr txBox="1"/>
          <p:nvPr/>
        </p:nvSpPr>
        <p:spPr>
          <a:xfrm>
            <a:off x="460887" y="2253941"/>
            <a:ext cx="509478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rgbClr val="23505E"/>
                </a:solidFill>
              </a:rPr>
              <a:t>Savia Salud EPS en el trimestre IV de 2021, en total </a:t>
            </a:r>
            <a:r>
              <a:rPr lang="es-ES" sz="1400" b="1" dirty="0">
                <a:solidFill>
                  <a:srgbClr val="23505E"/>
                </a:solidFill>
              </a:rPr>
              <a:t>cuenta con 135 puntos de atención</a:t>
            </a:r>
            <a:r>
              <a:rPr lang="es-ES" sz="1400" dirty="0">
                <a:solidFill>
                  <a:srgbClr val="23505E"/>
                </a:solidFill>
              </a:rPr>
              <a:t>, de los cuales </a:t>
            </a:r>
            <a:r>
              <a:rPr lang="es-ES" sz="1400" b="1" dirty="0">
                <a:solidFill>
                  <a:srgbClr val="23505E"/>
                </a:solidFill>
              </a:rPr>
              <a:t>119 se encuentran ubicados en las subregiones, 18 en el área metropolitana</a:t>
            </a:r>
            <a:r>
              <a:rPr lang="es-ES" sz="1400" dirty="0">
                <a:solidFill>
                  <a:srgbClr val="23505E"/>
                </a:solidFill>
              </a:rPr>
              <a:t> </a:t>
            </a:r>
            <a:r>
              <a:rPr lang="es-ES" dirty="0">
                <a:solidFill>
                  <a:srgbClr val="23505E"/>
                </a:solidFill>
              </a:rPr>
              <a:t> de las cuales 3 son</a:t>
            </a:r>
            <a:r>
              <a:rPr lang="es-ES" sz="1400" dirty="0">
                <a:solidFill>
                  <a:srgbClr val="23505E"/>
                </a:solidFill>
              </a:rPr>
              <a:t> descentralizadas en el Hospital Mental de Antioquia, Hospital General de Medellín y  en el Instituto Neurológico de Antioquia.</a:t>
            </a:r>
          </a:p>
          <a:p>
            <a:pPr algn="just"/>
            <a:endParaRPr lang="es-CO" sz="1400" dirty="0">
              <a:solidFill>
                <a:srgbClr val="23505E"/>
              </a:solidFill>
            </a:endParaRPr>
          </a:p>
          <a:p>
            <a:pPr algn="just"/>
            <a:r>
              <a:rPr lang="es-CO" sz="1400" b="1" dirty="0">
                <a:solidFill>
                  <a:srgbClr val="00A5A4"/>
                </a:solidFill>
              </a:rPr>
              <a:t>A través de las cuales se brinda información personalizada referente a:</a:t>
            </a:r>
          </a:p>
          <a:p>
            <a:pPr marL="285750" indent="-285750" algn="just"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23505E"/>
                </a:solidFill>
              </a:rPr>
              <a:t>Trámites de autorizaciones de servicios.</a:t>
            </a:r>
          </a:p>
          <a:p>
            <a:pPr marL="285750" indent="-285750" algn="just"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23505E"/>
                </a:solidFill>
              </a:rPr>
              <a:t>Gestiones de afiliación y novedades en el aseguramiento.</a:t>
            </a:r>
          </a:p>
          <a:p>
            <a:pPr marL="285750" indent="-285750" algn="just"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23505E"/>
                </a:solidFill>
              </a:rPr>
              <a:t>Solicitud de portabilidad y movilidad.</a:t>
            </a:r>
          </a:p>
          <a:p>
            <a:pPr marL="285750" indent="-285750" algn="just"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23505E"/>
                </a:solidFill>
              </a:rPr>
              <a:t>Trámites administrativos.</a:t>
            </a:r>
          </a:p>
          <a:p>
            <a:pPr marL="285750" indent="-285750" algn="just"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23505E"/>
                </a:solidFill>
              </a:rPr>
              <a:t>Gestión de PQRSF a través de los buzones de sugerencias.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;p14">
            <a:extLst>
              <a:ext uri="{FF2B5EF4-FFF2-40B4-BE49-F238E27FC236}">
                <a16:creationId xmlns:a16="http://schemas.microsoft.com/office/drawing/2014/main" id="{C09A8C4D-178F-43E5-8792-EA313AAF2893}"/>
              </a:ext>
            </a:extLst>
          </p:cNvPr>
          <p:cNvSpPr txBox="1"/>
          <p:nvPr/>
        </p:nvSpPr>
        <p:spPr>
          <a:xfrm>
            <a:off x="1122218" y="249382"/>
            <a:ext cx="8825346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36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600" b="1" dirty="0">
                <a:solidFill>
                  <a:srgbClr val="002060"/>
                </a:solidFill>
              </a:rPr>
              <a:t>Promedio de visitas en los puntos de atención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AutoShape 1">
            <a:extLst>
              <a:ext uri="{FF2B5EF4-FFF2-40B4-BE49-F238E27FC236}">
                <a16:creationId xmlns:a16="http://schemas.microsoft.com/office/drawing/2014/main" id="{2F6C2E3C-7A83-4831-8FE8-14B1B392AD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75438" y="15266988"/>
            <a:ext cx="304800" cy="3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0" name="Google Shape;708;p48">
            <a:extLst>
              <a:ext uri="{FF2B5EF4-FFF2-40B4-BE49-F238E27FC236}">
                <a16:creationId xmlns:a16="http://schemas.microsoft.com/office/drawing/2014/main" id="{00F6ABBB-2D79-47B4-B253-2EFC60636B0E}"/>
              </a:ext>
            </a:extLst>
          </p:cNvPr>
          <p:cNvSpPr/>
          <p:nvPr/>
        </p:nvSpPr>
        <p:spPr>
          <a:xfrm>
            <a:off x="5153886" y="2202878"/>
            <a:ext cx="6523898" cy="1371600"/>
          </a:xfrm>
          <a:custGeom>
            <a:avLst/>
            <a:gdLst/>
            <a:ahLst/>
            <a:cxnLst/>
            <a:rect l="l" t="t" r="r" b="b"/>
            <a:pathLst>
              <a:path w="942" h="456" extrusionOk="0">
                <a:moveTo>
                  <a:pt x="0" y="456"/>
                </a:moveTo>
                <a:lnTo>
                  <a:pt x="794" y="456"/>
                </a:lnTo>
                <a:lnTo>
                  <a:pt x="942" y="228"/>
                </a:lnTo>
                <a:lnTo>
                  <a:pt x="794" y="0"/>
                </a:lnTo>
                <a:lnTo>
                  <a:pt x="0" y="0"/>
                </a:lnTo>
                <a:lnTo>
                  <a:pt x="78" y="228"/>
                </a:lnTo>
                <a:lnTo>
                  <a:pt x="0" y="456"/>
                </a:lnTo>
                <a:close/>
              </a:path>
            </a:pathLst>
          </a:custGeom>
          <a:solidFill>
            <a:srgbClr val="2350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tiempo de espera para </a:t>
            </a:r>
            <a:r>
              <a:rPr lang="es-CO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atención preferencial son 10 minutos y  20 </a:t>
            </a:r>
            <a:r>
              <a:rPr lang="es-CO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atención general.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7DB5F5-7E1B-4531-B1DD-E56453C7712F}"/>
              </a:ext>
            </a:extLst>
          </p:cNvPr>
          <p:cNvSpPr txBox="1"/>
          <p:nvPr/>
        </p:nvSpPr>
        <p:spPr>
          <a:xfrm>
            <a:off x="5180011" y="4233501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rgbClr val="23505E"/>
                </a:solidFill>
              </a:rPr>
              <a:t>Para consultar ubicación y horarios de nuestros puntos de atención, lo puedes hacer a través del siguiente link </a:t>
            </a:r>
            <a:r>
              <a:rPr lang="es-CO" sz="1400" dirty="0">
                <a:solidFill>
                  <a:srgbClr val="23505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https://www.saviasaludeps.com/sitioweb/index.php/afiliados/puntos-de-atencion/savia-salud-eps</a:t>
            </a:r>
            <a:endParaRPr lang="es-CO" sz="1400" dirty="0">
              <a:solidFill>
                <a:srgbClr val="23505E"/>
              </a:solidFill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33C4BD4-9B84-ADC5-DE3D-CD5113DF9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905533"/>
              </p:ext>
            </p:extLst>
          </p:nvPr>
        </p:nvGraphicFramePr>
        <p:xfrm>
          <a:off x="591279" y="1253448"/>
          <a:ext cx="3878824" cy="5356756"/>
        </p:xfrm>
        <a:graphic>
          <a:graphicData uri="http://schemas.openxmlformats.org/drawingml/2006/table">
            <a:tbl>
              <a:tblPr>
                <a:tableStyleId>{5A087549-325B-4CFC-B648-6D47C133181A}</a:tableStyleId>
              </a:tblPr>
              <a:tblGrid>
                <a:gridCol w="1180438">
                  <a:extLst>
                    <a:ext uri="{9D8B030D-6E8A-4147-A177-3AD203B41FA5}">
                      <a16:colId xmlns:a16="http://schemas.microsoft.com/office/drawing/2014/main" val="954983135"/>
                    </a:ext>
                  </a:extLst>
                </a:gridCol>
                <a:gridCol w="775623">
                  <a:extLst>
                    <a:ext uri="{9D8B030D-6E8A-4147-A177-3AD203B41FA5}">
                      <a16:colId xmlns:a16="http://schemas.microsoft.com/office/drawing/2014/main" val="297162286"/>
                    </a:ext>
                  </a:extLst>
                </a:gridCol>
                <a:gridCol w="901752">
                  <a:extLst>
                    <a:ext uri="{9D8B030D-6E8A-4147-A177-3AD203B41FA5}">
                      <a16:colId xmlns:a16="http://schemas.microsoft.com/office/drawing/2014/main" val="2481998026"/>
                    </a:ext>
                  </a:extLst>
                </a:gridCol>
                <a:gridCol w="1021011">
                  <a:extLst>
                    <a:ext uri="{9D8B030D-6E8A-4147-A177-3AD203B41FA5}">
                      <a16:colId xmlns:a16="http://schemas.microsoft.com/office/drawing/2014/main" val="1518306761"/>
                    </a:ext>
                  </a:extLst>
                </a:gridCol>
              </a:tblGrid>
              <a:tr h="4406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MUNICIPIO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8080"/>
                          </a:highlight>
                          <a:latin typeface="+mj-lt"/>
                        </a:rPr>
                        <a:t>NÚMERO DE OFICINAS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8080"/>
                        </a:highlight>
                        <a:latin typeface="+mj-lt"/>
                      </a:endParaRPr>
                    </a:p>
                  </a:txBody>
                  <a:tcPr marL="5225" marR="5225" marT="4318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8080"/>
                          </a:highlight>
                          <a:latin typeface="+mj-lt"/>
                        </a:rPr>
                        <a:t>TOTAL DE USUARIOS ATENDIDOS EN EL DÍA POR TRIMISTRE</a:t>
                      </a:r>
                      <a:endParaRPr lang="es-MX" sz="7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8080"/>
                        </a:highlight>
                        <a:latin typeface="+mj-lt"/>
                      </a:endParaRPr>
                    </a:p>
                  </a:txBody>
                  <a:tcPr marL="5225" marR="5225" marT="4318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8080"/>
                          </a:highlight>
                          <a:latin typeface="+mj-lt"/>
                        </a:rPr>
                        <a:t>TOTAL DE USUARIOS ATENDIDOS TRIMESTRE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8080"/>
                        </a:highlight>
                        <a:latin typeface="+mj-lt"/>
                      </a:endParaRPr>
                    </a:p>
                  </a:txBody>
                  <a:tcPr marL="5225" marR="5225" marT="4318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58103"/>
                  </a:ext>
                </a:extLst>
              </a:tr>
              <a:tr h="305979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Magdalena Medio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8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531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33.477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1887952220"/>
                  </a:ext>
                </a:extLst>
              </a:tr>
              <a:tr h="152991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Bajo Cauca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6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286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17.991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1210925040"/>
                  </a:ext>
                </a:extLst>
              </a:tr>
              <a:tr h="17409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Urabá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13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975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61.455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594832405"/>
                  </a:ext>
                </a:extLst>
              </a:tr>
              <a:tr h="152991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Nordeste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10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505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31.821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3286560189"/>
                  </a:ext>
                </a:extLst>
              </a:tr>
              <a:tr h="152991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Occidente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18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952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60.007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1769686563"/>
                  </a:ext>
                </a:extLst>
              </a:tr>
              <a:tr h="152991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Norte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17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1479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93.196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4274179325"/>
                  </a:ext>
                </a:extLst>
              </a:tr>
              <a:tr h="152991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Oriente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23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2748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173.109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595258550"/>
                  </a:ext>
                </a:extLst>
              </a:tr>
              <a:tr h="152991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Suroeste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24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1581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99.585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1087100272"/>
                  </a:ext>
                </a:extLst>
              </a:tr>
              <a:tr h="199827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Élite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1356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81.347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1976430751"/>
                  </a:ext>
                </a:extLst>
              </a:tr>
              <a:tr h="189919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San Juan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316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18.937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2050372383"/>
                  </a:ext>
                </a:extLst>
              </a:tr>
              <a:tr h="189919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Bello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508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30.471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1013705551"/>
                  </a:ext>
                </a:extLst>
              </a:tr>
              <a:tr h="189919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 65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356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21.345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3047693219"/>
                  </a:ext>
                </a:extLst>
              </a:tr>
              <a:tr h="189919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Girardota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107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  6.448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2226637252"/>
                  </a:ext>
                </a:extLst>
              </a:tr>
              <a:tr h="189919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Copacabana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130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  7.779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3137885391"/>
                  </a:ext>
                </a:extLst>
              </a:tr>
              <a:tr h="189919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Sabaneta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156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  9.338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1421263776"/>
                  </a:ext>
                </a:extLst>
              </a:tr>
              <a:tr h="189919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Itagüí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259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15.536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1388561775"/>
                  </a:ext>
                </a:extLst>
              </a:tr>
              <a:tr h="189919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 Estrella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106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  6.381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1143259166"/>
                  </a:ext>
                </a:extLst>
              </a:tr>
              <a:tr h="189919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San Cristóbal 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196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11.735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319498060"/>
                  </a:ext>
                </a:extLst>
              </a:tr>
              <a:tr h="189919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Envigado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139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  8.327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2680290417"/>
                  </a:ext>
                </a:extLst>
              </a:tr>
              <a:tr h="340272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San Antonio de Prado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138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  8.285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2259613499"/>
                  </a:ext>
                </a:extLst>
              </a:tr>
              <a:tr h="189919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Caldas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187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11.190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2058241131"/>
                  </a:ext>
                </a:extLst>
              </a:tr>
              <a:tr h="189919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Homo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65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  3.886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3801839217"/>
                  </a:ext>
                </a:extLst>
              </a:tr>
              <a:tr h="189919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Neurológico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166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  9.959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3781982343"/>
                  </a:ext>
                </a:extLst>
              </a:tr>
              <a:tr h="356097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Hospital General de Medellín</a:t>
                      </a:r>
                      <a:endParaRPr lang="es-CO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1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23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    1.395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1683998993"/>
                  </a:ext>
                </a:extLst>
              </a:tr>
              <a:tr h="1529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25" marR="5225" marT="4318" marB="0" anchor="b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  135 </a:t>
                      </a:r>
                      <a:endParaRPr lang="es-CO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effectLst/>
                        </a:rPr>
                        <a:t>    13.266 </a:t>
                      </a:r>
                      <a:endParaRPr lang="es-CO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               823.000 </a:t>
                      </a:r>
                      <a:endParaRPr lang="es-CO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4318" marB="0" anchor="b"/>
                </a:tc>
                <a:extLst>
                  <a:ext uri="{0D108BD9-81ED-4DB2-BD59-A6C34878D82A}">
                    <a16:rowId xmlns:a16="http://schemas.microsoft.com/office/drawing/2014/main" val="1277791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23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/>
        </p:nvSpPr>
        <p:spPr>
          <a:xfrm>
            <a:off x="633700" y="44513"/>
            <a:ext cx="600260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006D74"/>
                </a:solidFill>
                <a:latin typeface="Calibri"/>
                <a:cs typeface="Calibri"/>
                <a:sym typeface="Calibri"/>
              </a:rPr>
              <a:t>Atenciones de línea telefónica</a:t>
            </a:r>
            <a:endParaRPr sz="4000" dirty="0"/>
          </a:p>
        </p:txBody>
      </p:sp>
      <p:cxnSp>
        <p:nvCxnSpPr>
          <p:cNvPr id="104" name="Google Shape;104;p24"/>
          <p:cNvCxnSpPr/>
          <p:nvPr/>
        </p:nvCxnSpPr>
        <p:spPr>
          <a:xfrm>
            <a:off x="478582" y="1938351"/>
            <a:ext cx="0" cy="1592495"/>
          </a:xfrm>
          <a:prstGeom prst="straightConnector1">
            <a:avLst/>
          </a:prstGeom>
          <a:noFill/>
          <a:ln w="41275" cap="flat" cmpd="dbl">
            <a:solidFill>
              <a:srgbClr val="00A5A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9C24465-C068-4B01-92DD-6EFAFF5C5869}"/>
              </a:ext>
            </a:extLst>
          </p:cNvPr>
          <p:cNvSpPr txBox="1"/>
          <p:nvPr/>
        </p:nvSpPr>
        <p:spPr>
          <a:xfrm>
            <a:off x="440701" y="5321062"/>
            <a:ext cx="72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En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el I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trimestre del año 2022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 a </a:t>
            </a:r>
            <a:r>
              <a:rPr lang="es-ES" sz="1600" spc="-15" dirty="0">
                <a:solidFill>
                  <a:srgbClr val="224B5B"/>
                </a:solidFill>
                <a:latin typeface="Calibri"/>
                <a:cs typeface="Calibri"/>
              </a:rPr>
              <a:t>través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de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las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líneas de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atención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al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usuario,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se brindó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respuesta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a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un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total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de </a:t>
            </a:r>
            <a:r>
              <a:rPr lang="es-ES" sz="2000" b="1" spc="-5" dirty="0">
                <a:solidFill>
                  <a:srgbClr val="00A38D"/>
                </a:solidFill>
                <a:latin typeface="Calibri"/>
                <a:cs typeface="Calibri"/>
              </a:rPr>
              <a:t>45.828</a:t>
            </a:r>
            <a:r>
              <a:rPr lang="es-ES" sz="1600" b="1" dirty="0">
                <a:solidFill>
                  <a:srgbClr val="00A38D"/>
                </a:solidFill>
                <a:latin typeface="Calibri"/>
                <a:cs typeface="Calibri"/>
              </a:rPr>
              <a:t>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solitudes,</a:t>
            </a:r>
            <a:r>
              <a:rPr lang="es-ES" sz="1600" spc="300" dirty="0">
                <a:solidFill>
                  <a:srgbClr val="224B5B"/>
                </a:solidFill>
                <a:latin typeface="Calibri"/>
                <a:cs typeface="Calibri"/>
              </a:rPr>
              <a:t>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de</a:t>
            </a:r>
            <a:r>
              <a:rPr lang="es-ES" sz="1600" dirty="0">
                <a:latin typeface="Calibri"/>
                <a:cs typeface="Calibri"/>
              </a:rPr>
              <a:t>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las cuales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el </a:t>
            </a:r>
            <a:r>
              <a:rPr lang="es-ES" sz="2000" b="1" dirty="0">
                <a:solidFill>
                  <a:srgbClr val="00A38D"/>
                </a:solidFill>
                <a:latin typeface="Calibri"/>
                <a:cs typeface="Calibri"/>
              </a:rPr>
              <a:t>73%</a:t>
            </a:r>
            <a:r>
              <a:rPr lang="es-ES" sz="1600" b="1" dirty="0">
                <a:solidFill>
                  <a:srgbClr val="00A38D"/>
                </a:solidFill>
                <a:latin typeface="Calibri"/>
                <a:cs typeface="Calibri"/>
              </a:rPr>
              <a:t>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corresponde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a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trámites </a:t>
            </a:r>
            <a:r>
              <a:rPr lang="es-ES" sz="1600" spc="-15" dirty="0">
                <a:solidFill>
                  <a:srgbClr val="224B5B"/>
                </a:solidFill>
                <a:latin typeface="Calibri"/>
                <a:cs typeface="Calibri"/>
              </a:rPr>
              <a:t>para garantizar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el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acceso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a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los servicios de</a:t>
            </a:r>
            <a:r>
              <a:rPr lang="es-ES" sz="1600" spc="140" dirty="0">
                <a:solidFill>
                  <a:srgbClr val="224B5B"/>
                </a:solidFill>
                <a:latin typeface="Calibri"/>
                <a:cs typeface="Calibri"/>
              </a:rPr>
              <a:t>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salud.</a:t>
            </a:r>
            <a:endParaRPr lang="es-ES" sz="1600" dirty="0">
              <a:latin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9FE11E-E8D2-C5BD-43E1-7AE13E60E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46" y="1926685"/>
            <a:ext cx="2882542" cy="15989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29652A-D83F-F1E1-0F78-77A818B5D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91" y="3737194"/>
            <a:ext cx="5899686" cy="14444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;p14">
            <a:extLst>
              <a:ext uri="{FF2B5EF4-FFF2-40B4-BE49-F238E27FC236}">
                <a16:creationId xmlns:a16="http://schemas.microsoft.com/office/drawing/2014/main" id="{7F11BC2C-4DA6-45E8-9181-0E07AAF23942}"/>
              </a:ext>
            </a:extLst>
          </p:cNvPr>
          <p:cNvSpPr txBox="1"/>
          <p:nvPr/>
        </p:nvSpPr>
        <p:spPr>
          <a:xfrm>
            <a:off x="1074152" y="480385"/>
            <a:ext cx="843006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3200" b="1" dirty="0">
                <a:solidFill>
                  <a:srgbClr val="23505E"/>
                </a:solidFill>
              </a:rPr>
              <a:t>7. Atenciones a través de las Plataformas de Página Web  </a:t>
            </a:r>
            <a:endParaRPr lang="es-MX" sz="3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44D33A-9F37-48C5-8CCB-15A7559874C5}"/>
              </a:ext>
            </a:extLst>
          </p:cNvPr>
          <p:cNvSpPr txBox="1"/>
          <p:nvPr/>
        </p:nvSpPr>
        <p:spPr>
          <a:xfrm>
            <a:off x="1246914" y="5500254"/>
            <a:ext cx="8787805" cy="830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0" i="0" u="none" strike="noStrike" dirty="0">
                <a:solidFill>
                  <a:srgbClr val="23505E"/>
                </a:solidFill>
                <a:effectLst/>
                <a:latin typeface="Calibri" panose="020F0502020204030204" pitchFamily="34" charset="0"/>
              </a:rPr>
              <a:t>Para el </a:t>
            </a:r>
            <a:r>
              <a:rPr lang="es-MX" sz="1600" dirty="0">
                <a:solidFill>
                  <a:srgbClr val="23505E"/>
                </a:solidFill>
                <a:latin typeface="Calibri" panose="020F0502020204030204" pitchFamily="34" charset="0"/>
              </a:rPr>
              <a:t>II trimestre </a:t>
            </a:r>
            <a:r>
              <a:rPr lang="es-MX" sz="1600" b="0" i="0" u="none" strike="noStrike" dirty="0">
                <a:solidFill>
                  <a:srgbClr val="23505E"/>
                </a:solidFill>
                <a:effectLst/>
                <a:latin typeface="Calibri" panose="020F0502020204030204" pitchFamily="34" charset="0"/>
              </a:rPr>
              <a:t>de 2022 en total se generaron </a:t>
            </a:r>
            <a:r>
              <a:rPr lang="es-MX" sz="1600" dirty="0">
                <a:solidFill>
                  <a:srgbClr val="23505E"/>
                </a:solidFill>
                <a:latin typeface="Calibri" panose="020F0502020204030204" pitchFamily="34" charset="0"/>
              </a:rPr>
              <a:t>16.814</a:t>
            </a:r>
            <a:r>
              <a:rPr lang="es-MX" sz="1600" b="0" i="0" u="none" strike="noStrike" dirty="0">
                <a:solidFill>
                  <a:srgbClr val="23505E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MX" sz="1600" b="1" i="0" u="none" strike="noStrike" dirty="0">
                <a:solidFill>
                  <a:srgbClr val="23505E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MX" sz="1600" b="0" i="0" u="none" strike="noStrike" dirty="0">
                <a:solidFill>
                  <a:srgbClr val="23505E"/>
                </a:solidFill>
                <a:effectLst/>
                <a:latin typeface="Calibri" panose="020F0502020204030204" pitchFamily="34" charset="0"/>
              </a:rPr>
              <a:t>solicitudes por la pagina Web,  en temas de autorizaciones </a:t>
            </a:r>
            <a:r>
              <a:rPr lang="es-MX" sz="1600" dirty="0">
                <a:solidFill>
                  <a:srgbClr val="23505E"/>
                </a:solidFill>
                <a:latin typeface="Calibri" panose="020F0502020204030204" pitchFamily="34" charset="0"/>
              </a:rPr>
              <a:t>11.519</a:t>
            </a:r>
            <a:r>
              <a:rPr lang="es-MX" sz="1600" b="0" i="0" u="none" strike="noStrike" dirty="0">
                <a:solidFill>
                  <a:srgbClr val="23505E"/>
                </a:solidFill>
                <a:effectLst/>
                <a:latin typeface="Calibri" panose="020F0502020204030204" pitchFamily="34" charset="0"/>
              </a:rPr>
              <a:t> y afiliaciones 5.295</a:t>
            </a:r>
          </a:p>
          <a:p>
            <a:pPr algn="ctr"/>
            <a:endParaRPr lang="es-MX" sz="1600" b="0" i="0" u="none" strike="noStrike" dirty="0">
              <a:solidFill>
                <a:srgbClr val="23505E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44B4696-FD23-F1CD-1DB5-9F43AF2AE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987369"/>
              </p:ext>
            </p:extLst>
          </p:nvPr>
        </p:nvGraphicFramePr>
        <p:xfrm>
          <a:off x="3214253" y="1731820"/>
          <a:ext cx="5832763" cy="344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266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/>
        </p:nvSpPr>
        <p:spPr>
          <a:xfrm>
            <a:off x="1478833" y="127637"/>
            <a:ext cx="380143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 b="1" dirty="0">
                <a:solidFill>
                  <a:srgbClr val="006D74"/>
                </a:solidFill>
                <a:latin typeface="Calibri"/>
                <a:cs typeface="Calibri"/>
                <a:sym typeface="Calibri"/>
              </a:rPr>
              <a:t>Contenido </a:t>
            </a:r>
            <a:endParaRPr dirty="0"/>
          </a:p>
        </p:txBody>
      </p:sp>
      <p:cxnSp>
        <p:nvCxnSpPr>
          <p:cNvPr id="216" name="Google Shape;216;p38"/>
          <p:cNvCxnSpPr/>
          <p:nvPr/>
        </p:nvCxnSpPr>
        <p:spPr>
          <a:xfrm>
            <a:off x="478582" y="1938351"/>
            <a:ext cx="0" cy="1592495"/>
          </a:xfrm>
          <a:prstGeom prst="straightConnector1">
            <a:avLst/>
          </a:prstGeom>
          <a:noFill/>
          <a:ln w="41275" cap="flat" cmpd="dbl">
            <a:solidFill>
              <a:srgbClr val="00A5A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46619A0-959A-4B97-9AB0-5AB2BB1EE17B}"/>
              </a:ext>
            </a:extLst>
          </p:cNvPr>
          <p:cNvSpPr txBox="1"/>
          <p:nvPr/>
        </p:nvSpPr>
        <p:spPr>
          <a:xfrm>
            <a:off x="467011" y="1075398"/>
            <a:ext cx="4950119" cy="511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Cantidad de los afiliados.</a:t>
            </a: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FontTx/>
              <a:buAutoNum type="arabicPeriod"/>
            </a:pPr>
            <a:r>
              <a:rPr lang="es-CO" sz="2000" dirty="0">
                <a:solidFill>
                  <a:srgbClr val="23505E"/>
                </a:solidFill>
              </a:rPr>
              <a:t>Novedades presentadas en el aseguramiento.</a:t>
            </a:r>
            <a:endParaRPr lang="es-ES" sz="2000" dirty="0">
              <a:solidFill>
                <a:srgbClr val="23505E"/>
              </a:solidFill>
            </a:endParaRP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Indicadores de gestión del sistema obligatorio de garantía de la calidad</a:t>
            </a: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Estado de contratación de la red por nivel de complejidad</a:t>
            </a: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FontTx/>
              <a:buAutoNum type="arabicPeriod"/>
            </a:pPr>
            <a:r>
              <a:rPr lang="es-CO" sz="2000" dirty="0">
                <a:solidFill>
                  <a:srgbClr val="23505E"/>
                </a:solidFill>
              </a:rPr>
              <a:t>Satisfacción de los usuarios</a:t>
            </a:r>
            <a:endParaRPr lang="es-ES" sz="2000" dirty="0">
              <a:solidFill>
                <a:srgbClr val="23505E"/>
              </a:solidFill>
            </a:endParaRP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Cantidad de oficinas y gestión</a:t>
            </a: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 Atenciones no presenciales</a:t>
            </a:r>
          </a:p>
          <a:p>
            <a:pPr algn="just">
              <a:lnSpc>
                <a:spcPct val="150000"/>
              </a:lnSpc>
              <a:buClr>
                <a:srgbClr val="00A5A4"/>
              </a:buClr>
            </a:pPr>
            <a:endParaRPr lang="es-CO" sz="2000" dirty="0">
              <a:solidFill>
                <a:srgbClr val="23505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50"/>
          <p:cNvSpPr txBox="1"/>
          <p:nvPr/>
        </p:nvSpPr>
        <p:spPr>
          <a:xfrm>
            <a:off x="937053" y="788739"/>
            <a:ext cx="73316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1. Cantidad de afiliados</a:t>
            </a:r>
            <a:endParaRPr sz="3600" dirty="0">
              <a:solidFill>
                <a:srgbClr val="00A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0"/>
          <p:cNvSpPr txBox="1"/>
          <p:nvPr/>
        </p:nvSpPr>
        <p:spPr>
          <a:xfrm>
            <a:off x="2302220" y="2253402"/>
            <a:ext cx="177262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NÍMERO DE AFILIADOS</a:t>
            </a:r>
            <a:endParaRPr dirty="0"/>
          </a:p>
        </p:txBody>
      </p:sp>
      <p:sp>
        <p:nvSpPr>
          <p:cNvPr id="742" name="Google Shape;742;p50"/>
          <p:cNvSpPr txBox="1"/>
          <p:nvPr/>
        </p:nvSpPr>
        <p:spPr>
          <a:xfrm>
            <a:off x="2894242" y="2295166"/>
            <a:ext cx="2303073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% PARTICIPACIÓN</a:t>
            </a:r>
            <a:endParaRPr dirty="0"/>
          </a:p>
        </p:txBody>
      </p:sp>
      <p:sp>
        <p:nvSpPr>
          <p:cNvPr id="747" name="Google Shape;747;p50"/>
          <p:cNvSpPr txBox="1"/>
          <p:nvPr/>
        </p:nvSpPr>
        <p:spPr>
          <a:xfrm>
            <a:off x="6043863" y="2295166"/>
            <a:ext cx="1008112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Texto 1</a:t>
            </a:r>
            <a:endParaRPr/>
          </a:p>
        </p:txBody>
      </p:sp>
      <p:sp>
        <p:nvSpPr>
          <p:cNvPr id="753" name="Google Shape;753;p50"/>
          <p:cNvSpPr txBox="1"/>
          <p:nvPr/>
        </p:nvSpPr>
        <p:spPr>
          <a:xfrm>
            <a:off x="9047534" y="2295166"/>
            <a:ext cx="1008112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Texto 1</a:t>
            </a:r>
            <a:endParaRPr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45D91F-7979-49D8-870E-A99188E063A4}"/>
              </a:ext>
            </a:extLst>
          </p:cNvPr>
          <p:cNvSpPr txBox="1"/>
          <p:nvPr/>
        </p:nvSpPr>
        <p:spPr>
          <a:xfrm>
            <a:off x="904782" y="2078189"/>
            <a:ext cx="10026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corte del 30 de junio de 2022, Savia Salud EPS cuenta con un total de 1.662.620 afiliados:</a:t>
            </a:r>
            <a:endParaRPr lang="es-CO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07B70E0-77F7-F1DF-924F-13A91264D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31479"/>
              </p:ext>
            </p:extLst>
          </p:nvPr>
        </p:nvGraphicFramePr>
        <p:xfrm>
          <a:off x="904783" y="2734665"/>
          <a:ext cx="5608600" cy="1639450"/>
        </p:xfrm>
        <a:graphic>
          <a:graphicData uri="http://schemas.openxmlformats.org/drawingml/2006/table">
            <a:tbl>
              <a:tblPr>
                <a:tableStyleId>{C4125A0D-C19A-4BFD-8923-1A7F65B4016D}</a:tableStyleId>
              </a:tblPr>
              <a:tblGrid>
                <a:gridCol w="1486811">
                  <a:extLst>
                    <a:ext uri="{9D8B030D-6E8A-4147-A177-3AD203B41FA5}">
                      <a16:colId xmlns:a16="http://schemas.microsoft.com/office/drawing/2014/main" val="47506716"/>
                    </a:ext>
                  </a:extLst>
                </a:gridCol>
                <a:gridCol w="1826463">
                  <a:extLst>
                    <a:ext uri="{9D8B030D-6E8A-4147-A177-3AD203B41FA5}">
                      <a16:colId xmlns:a16="http://schemas.microsoft.com/office/drawing/2014/main" val="1746251882"/>
                    </a:ext>
                  </a:extLst>
                </a:gridCol>
                <a:gridCol w="2295326">
                  <a:extLst>
                    <a:ext uri="{9D8B030D-6E8A-4147-A177-3AD203B41FA5}">
                      <a16:colId xmlns:a16="http://schemas.microsoft.com/office/drawing/2014/main" val="1276024241"/>
                    </a:ext>
                  </a:extLst>
                </a:gridCol>
              </a:tblGrid>
              <a:tr h="6557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REGIMEN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NUMERO DE AFILIADOS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PARTICIPACION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0786"/>
                  </a:ext>
                </a:extLst>
              </a:tr>
              <a:tr h="32789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>
                          <a:effectLst/>
                        </a:rPr>
                        <a:t>Subsidiado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        1.528.160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</a:rPr>
                        <a:t>92%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705890"/>
                  </a:ext>
                </a:extLst>
              </a:tr>
              <a:tr h="32789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Contributivo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           134.460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</a:rPr>
                        <a:t>8%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4714469"/>
                  </a:ext>
                </a:extLst>
              </a:tr>
              <a:tr h="32789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1.662.620 </a:t>
                      </a:r>
                      <a:endParaRPr lang="es-CO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59018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A9D4D2E4-0655-5D73-71F6-14ECC5F54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095" y="2729347"/>
            <a:ext cx="3588739" cy="1660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/>
        </p:nvSpPr>
        <p:spPr>
          <a:xfrm>
            <a:off x="838620" y="189434"/>
            <a:ext cx="784817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Cantidad de afiliados por subregión</a:t>
            </a:r>
            <a:endParaRPr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B6625F-ABA8-4F3D-8038-9F600B80464E}"/>
              </a:ext>
            </a:extLst>
          </p:cNvPr>
          <p:cNvSpPr txBox="1"/>
          <p:nvPr/>
        </p:nvSpPr>
        <p:spPr>
          <a:xfrm>
            <a:off x="872830" y="500692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Asignación en 9 subregiones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7B9167-6DDC-7FB9-3AD9-AE3E76FC63A4}"/>
              </a:ext>
            </a:extLst>
          </p:cNvPr>
          <p:cNvSpPr txBox="1"/>
          <p:nvPr/>
        </p:nvSpPr>
        <p:spPr>
          <a:xfrm>
            <a:off x="838619" y="1288477"/>
            <a:ext cx="9538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Distribución de la población afiliada según los 123 municipios del departamento de Antioquia, en los cuales Savia Salud hace presencia</a:t>
            </a:r>
            <a:endParaRPr lang="es-C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2539CDB-C6AA-6FFA-7B2C-B0D332F68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41562"/>
              </p:ext>
            </p:extLst>
          </p:nvPr>
        </p:nvGraphicFramePr>
        <p:xfrm>
          <a:off x="761995" y="2128761"/>
          <a:ext cx="5524501" cy="263461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14015">
                  <a:extLst>
                    <a:ext uri="{9D8B030D-6E8A-4147-A177-3AD203B41FA5}">
                      <a16:colId xmlns:a16="http://schemas.microsoft.com/office/drawing/2014/main" val="3146964788"/>
                    </a:ext>
                  </a:extLst>
                </a:gridCol>
                <a:gridCol w="1855243">
                  <a:extLst>
                    <a:ext uri="{9D8B030D-6E8A-4147-A177-3AD203B41FA5}">
                      <a16:colId xmlns:a16="http://schemas.microsoft.com/office/drawing/2014/main" val="4216410805"/>
                    </a:ext>
                  </a:extLst>
                </a:gridCol>
                <a:gridCol w="1855243">
                  <a:extLst>
                    <a:ext uri="{9D8B030D-6E8A-4147-A177-3AD203B41FA5}">
                      <a16:colId xmlns:a16="http://schemas.microsoft.com/office/drawing/2014/main" val="3250925419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SUBREGIÓN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DE AFILIADOS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PARTICIPACION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399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VALLE DE ABURRÁ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712.783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42,9%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79347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URABA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231.986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14,0%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69783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ORIENTE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212.743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12,8%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30398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SUROESTE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154.769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9,3%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64822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NORTE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99.319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6,0%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3043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OCCIDENTE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82.928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80866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NORDESTE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71.742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98181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 MEDIO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52.156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6253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BAJO CAUCA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44.194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136931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1.662.620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50177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5EBD541-5628-B72C-C297-A63642785F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505764"/>
              </p:ext>
            </p:extLst>
          </p:nvPr>
        </p:nvGraphicFramePr>
        <p:xfrm>
          <a:off x="6355766" y="2114907"/>
          <a:ext cx="4572000" cy="263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/>
        </p:nvSpPr>
        <p:spPr>
          <a:xfrm>
            <a:off x="618391" y="580924"/>
            <a:ext cx="1108869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3200" b="1" dirty="0">
                <a:solidFill>
                  <a:srgbClr val="00A5A4"/>
                </a:solidFill>
              </a:rPr>
              <a:t>2. Novedades Presentadas en el Aseguramiento</a:t>
            </a:r>
            <a:endParaRPr lang="es-CO" sz="3200" b="1" dirty="0">
              <a:solidFill>
                <a:srgbClr val="00A5A4"/>
              </a:solidFill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8230853-5B1F-E9A1-C8B6-AAB9EB5B4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156565"/>
              </p:ext>
            </p:extLst>
          </p:nvPr>
        </p:nvGraphicFramePr>
        <p:xfrm>
          <a:off x="989970" y="1605111"/>
          <a:ext cx="3033820" cy="1350075"/>
        </p:xfrm>
        <a:graphic>
          <a:graphicData uri="http://schemas.openxmlformats.org/drawingml/2006/table">
            <a:tbl>
              <a:tblPr>
                <a:tableStyleId>{C4125A0D-C19A-4BFD-8923-1A7F65B4016D}</a:tableStyleId>
              </a:tblPr>
              <a:tblGrid>
                <a:gridCol w="1381356">
                  <a:extLst>
                    <a:ext uri="{9D8B030D-6E8A-4147-A177-3AD203B41FA5}">
                      <a16:colId xmlns:a16="http://schemas.microsoft.com/office/drawing/2014/main" val="3234169317"/>
                    </a:ext>
                  </a:extLst>
                </a:gridCol>
                <a:gridCol w="1652464">
                  <a:extLst>
                    <a:ext uri="{9D8B030D-6E8A-4147-A177-3AD203B41FA5}">
                      <a16:colId xmlns:a16="http://schemas.microsoft.com/office/drawing/2014/main" val="1499748893"/>
                    </a:ext>
                  </a:extLst>
                </a:gridCol>
              </a:tblGrid>
              <a:tr h="2700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 AFILIACION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AFILIADOS NUEVOS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849461"/>
                  </a:ext>
                </a:extLst>
              </a:tr>
              <a:tr h="27001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9.443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2878721"/>
                  </a:ext>
                </a:extLst>
              </a:tr>
              <a:tr h="27001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13.321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1946324"/>
                  </a:ext>
                </a:extLst>
              </a:tr>
              <a:tr h="27001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9.999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6591653"/>
                  </a:ext>
                </a:extLst>
              </a:tr>
              <a:tr h="2700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32.763 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43649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A8899B6E-7263-2F58-ED09-F94AD16E6804}"/>
              </a:ext>
            </a:extLst>
          </p:cNvPr>
          <p:cNvSpPr txBox="1"/>
          <p:nvPr/>
        </p:nvSpPr>
        <p:spPr>
          <a:xfrm>
            <a:off x="538090" y="3158989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Total nuevos usuarios en el II trimestre: 32.763</a:t>
            </a:r>
            <a:endParaRPr lang="es-CO" dirty="0"/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B673BB95-B83E-23BB-0FE5-D11B54B6A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730498"/>
              </p:ext>
            </p:extLst>
          </p:nvPr>
        </p:nvGraphicFramePr>
        <p:xfrm>
          <a:off x="6636434" y="1563204"/>
          <a:ext cx="3938954" cy="1379605"/>
        </p:xfrm>
        <a:graphic>
          <a:graphicData uri="http://schemas.openxmlformats.org/drawingml/2006/table">
            <a:tbl>
              <a:tblPr>
                <a:tableStyleId>{C4125A0D-C19A-4BFD-8923-1A7F65B4016D}</a:tableStyleId>
              </a:tblPr>
              <a:tblGrid>
                <a:gridCol w="1547446">
                  <a:extLst>
                    <a:ext uri="{9D8B030D-6E8A-4147-A177-3AD203B41FA5}">
                      <a16:colId xmlns:a16="http://schemas.microsoft.com/office/drawing/2014/main" val="3875701078"/>
                    </a:ext>
                  </a:extLst>
                </a:gridCol>
                <a:gridCol w="2391508">
                  <a:extLst>
                    <a:ext uri="{9D8B030D-6E8A-4147-A177-3AD203B41FA5}">
                      <a16:colId xmlns:a16="http://schemas.microsoft.com/office/drawing/2014/main" val="1359735821"/>
                    </a:ext>
                  </a:extLst>
                </a:gridCol>
              </a:tblGrid>
              <a:tr h="38680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 SOLICITUD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NÚMERO DE SOLICITUDES DE PORTABILIDAD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358762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2.995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593195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3.427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8137595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3.265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9811893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9.687 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90904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BD298B93-DBBF-1A26-EBC3-CA9539397072}"/>
              </a:ext>
            </a:extLst>
          </p:cNvPr>
          <p:cNvSpPr txBox="1"/>
          <p:nvPr/>
        </p:nvSpPr>
        <p:spPr>
          <a:xfrm>
            <a:off x="5985170" y="310885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Total usuarios con solicitud de portabilidad en el II trimestre: 9.687</a:t>
            </a:r>
            <a:endParaRPr lang="es-CO" dirty="0"/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8A3EDDAA-5A43-2C47-755B-1A056C156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139723"/>
              </p:ext>
            </p:extLst>
          </p:nvPr>
        </p:nvGraphicFramePr>
        <p:xfrm>
          <a:off x="618391" y="3540646"/>
          <a:ext cx="4674044" cy="1729665"/>
        </p:xfrm>
        <a:graphic>
          <a:graphicData uri="http://schemas.openxmlformats.org/drawingml/2006/table">
            <a:tbl>
              <a:tblPr>
                <a:tableStyleId>{C4125A0D-C19A-4BFD-8923-1A7F65B4016D}</a:tableStyleId>
              </a:tblPr>
              <a:tblGrid>
                <a:gridCol w="1375152">
                  <a:extLst>
                    <a:ext uri="{9D8B030D-6E8A-4147-A177-3AD203B41FA5}">
                      <a16:colId xmlns:a16="http://schemas.microsoft.com/office/drawing/2014/main" val="3234169317"/>
                    </a:ext>
                  </a:extLst>
                </a:gridCol>
                <a:gridCol w="1340936">
                  <a:extLst>
                    <a:ext uri="{9D8B030D-6E8A-4147-A177-3AD203B41FA5}">
                      <a16:colId xmlns:a16="http://schemas.microsoft.com/office/drawing/2014/main" val="1499748893"/>
                    </a:ext>
                  </a:extLst>
                </a:gridCol>
                <a:gridCol w="1957956">
                  <a:extLst>
                    <a:ext uri="{9D8B030D-6E8A-4147-A177-3AD203B41FA5}">
                      <a16:colId xmlns:a16="http://schemas.microsoft.com/office/drawing/2014/main" val="3272281087"/>
                    </a:ext>
                  </a:extLst>
                </a:gridCol>
              </a:tblGrid>
              <a:tr h="27001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 DE NOVEDAD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TRASLADOS  HACIA SAVIA SALUD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TRASLADOS  DESDE SAVIA SALUD A OTRA EAPB-S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849461"/>
                  </a:ext>
                </a:extLst>
              </a:tr>
              <a:tr h="27001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969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2878721"/>
                  </a:ext>
                </a:extLst>
              </a:tr>
              <a:tr h="27001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1.305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1.119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1946324"/>
                  </a:ext>
                </a:extLst>
              </a:tr>
              <a:tr h="27001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6591653"/>
                  </a:ext>
                </a:extLst>
              </a:tr>
              <a:tr h="2700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3.178 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2.760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43649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42B0BBDE-B2E9-0DE5-B321-E97C1FBB69D1}"/>
              </a:ext>
            </a:extLst>
          </p:cNvPr>
          <p:cNvSpPr txBox="1"/>
          <p:nvPr/>
        </p:nvSpPr>
        <p:spPr>
          <a:xfrm>
            <a:off x="415641" y="5297859"/>
            <a:ext cx="6179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Total usuarios trasladados hacia Savia Salud en el II trimestre: 3.178</a:t>
            </a:r>
            <a:endParaRPr lang="es-CO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70F3C3E-74B4-729D-62FF-B8E83B275D44}"/>
              </a:ext>
            </a:extLst>
          </p:cNvPr>
          <p:cNvSpPr txBox="1"/>
          <p:nvPr/>
        </p:nvSpPr>
        <p:spPr>
          <a:xfrm>
            <a:off x="429489" y="5561107"/>
            <a:ext cx="6179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Total usuarios trasladados hacia otra EAPB-S en el II trimestre: 2.760</a:t>
            </a:r>
            <a:endParaRPr lang="es-CO" dirty="0"/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83BDCCF6-6A30-644B-CE3E-CA8E76738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434238"/>
              </p:ext>
            </p:extLst>
          </p:nvPr>
        </p:nvGraphicFramePr>
        <p:xfrm>
          <a:off x="6677999" y="3553799"/>
          <a:ext cx="4563941" cy="1516306"/>
        </p:xfrm>
        <a:graphic>
          <a:graphicData uri="http://schemas.openxmlformats.org/drawingml/2006/table">
            <a:tbl>
              <a:tblPr>
                <a:tableStyleId>{C4125A0D-C19A-4BFD-8923-1A7F65B4016D}</a:tableStyleId>
              </a:tblPr>
              <a:tblGrid>
                <a:gridCol w="1342759">
                  <a:extLst>
                    <a:ext uri="{9D8B030D-6E8A-4147-A177-3AD203B41FA5}">
                      <a16:colId xmlns:a16="http://schemas.microsoft.com/office/drawing/2014/main" val="3234169317"/>
                    </a:ext>
                  </a:extLst>
                </a:gridCol>
                <a:gridCol w="1309348">
                  <a:extLst>
                    <a:ext uri="{9D8B030D-6E8A-4147-A177-3AD203B41FA5}">
                      <a16:colId xmlns:a16="http://schemas.microsoft.com/office/drawing/2014/main" val="1499748893"/>
                    </a:ext>
                  </a:extLst>
                </a:gridCol>
                <a:gridCol w="1911834">
                  <a:extLst>
                    <a:ext uri="{9D8B030D-6E8A-4147-A177-3AD203B41FA5}">
                      <a16:colId xmlns:a16="http://schemas.microsoft.com/office/drawing/2014/main" val="3272281087"/>
                    </a:ext>
                  </a:extLst>
                </a:gridCol>
              </a:tblGrid>
              <a:tr h="4502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 DE NOVEDAD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MOVILIDAD DESCENDENTE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MOVILIDAD ASCENDENTE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849461"/>
                  </a:ext>
                </a:extLst>
              </a:tr>
              <a:tr h="27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5.048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11.469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2878721"/>
                  </a:ext>
                </a:extLst>
              </a:tr>
              <a:tr h="27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6.815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10.688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1946324"/>
                  </a:ext>
                </a:extLst>
              </a:tr>
              <a:tr h="27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6.553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12.108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6591653"/>
                  </a:ext>
                </a:extLst>
              </a:tr>
              <a:tr h="23003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18.416 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34.265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43649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F46A601B-BF9F-DC67-0295-B8682B58D331}"/>
              </a:ext>
            </a:extLst>
          </p:cNvPr>
          <p:cNvSpPr txBox="1"/>
          <p:nvPr/>
        </p:nvSpPr>
        <p:spPr>
          <a:xfrm>
            <a:off x="6497756" y="5256303"/>
            <a:ext cx="6179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Total usuarios con movilidad descendente en el II trimestre: 18.416</a:t>
            </a:r>
            <a:endParaRPr lang="es-CO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529FA28-0EF1-30C5-D688-B94941BE0D8F}"/>
              </a:ext>
            </a:extLst>
          </p:cNvPr>
          <p:cNvSpPr txBox="1"/>
          <p:nvPr/>
        </p:nvSpPr>
        <p:spPr>
          <a:xfrm>
            <a:off x="6511631" y="5541822"/>
            <a:ext cx="65323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Total usuarios con movilidad ascendente en el II trimestre: 34.265</a:t>
            </a:r>
            <a:endParaRPr lang="es-C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/>
        </p:nvSpPr>
        <p:spPr>
          <a:xfrm>
            <a:off x="694605" y="471998"/>
            <a:ext cx="69531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3.Indicadores de Gestión</a:t>
            </a:r>
            <a:r>
              <a:rPr lang="es-CO" sz="4800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CO" sz="48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8E40FC4-9065-1B40-5696-28C14B545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70898"/>
              </p:ext>
            </p:extLst>
          </p:nvPr>
        </p:nvGraphicFramePr>
        <p:xfrm>
          <a:off x="838090" y="1519084"/>
          <a:ext cx="10514231" cy="4545685"/>
        </p:xfrm>
        <a:graphic>
          <a:graphicData uri="http://schemas.openxmlformats.org/drawingml/2006/table">
            <a:tbl>
              <a:tblPr/>
              <a:tblGrid>
                <a:gridCol w="2365462">
                  <a:extLst>
                    <a:ext uri="{9D8B030D-6E8A-4147-A177-3AD203B41FA5}">
                      <a16:colId xmlns:a16="http://schemas.microsoft.com/office/drawing/2014/main" val="3550759514"/>
                    </a:ext>
                  </a:extLst>
                </a:gridCol>
                <a:gridCol w="2562850">
                  <a:extLst>
                    <a:ext uri="{9D8B030D-6E8A-4147-A177-3AD203B41FA5}">
                      <a16:colId xmlns:a16="http://schemas.microsoft.com/office/drawing/2014/main" val="873212606"/>
                    </a:ext>
                  </a:extLst>
                </a:gridCol>
                <a:gridCol w="1874658">
                  <a:extLst>
                    <a:ext uri="{9D8B030D-6E8A-4147-A177-3AD203B41FA5}">
                      <a16:colId xmlns:a16="http://schemas.microsoft.com/office/drawing/2014/main" val="3509947402"/>
                    </a:ext>
                  </a:extLst>
                </a:gridCol>
                <a:gridCol w="936084">
                  <a:extLst>
                    <a:ext uri="{9D8B030D-6E8A-4147-A177-3AD203B41FA5}">
                      <a16:colId xmlns:a16="http://schemas.microsoft.com/office/drawing/2014/main" val="3149966606"/>
                    </a:ext>
                  </a:extLst>
                </a:gridCol>
                <a:gridCol w="841480">
                  <a:extLst>
                    <a:ext uri="{9D8B030D-6E8A-4147-A177-3AD203B41FA5}">
                      <a16:colId xmlns:a16="http://schemas.microsoft.com/office/drawing/2014/main" val="1432402161"/>
                    </a:ext>
                  </a:extLst>
                </a:gridCol>
                <a:gridCol w="997968">
                  <a:extLst>
                    <a:ext uri="{9D8B030D-6E8A-4147-A177-3AD203B41FA5}">
                      <a16:colId xmlns:a16="http://schemas.microsoft.com/office/drawing/2014/main" val="3174638956"/>
                    </a:ext>
                  </a:extLst>
                </a:gridCol>
                <a:gridCol w="935729">
                  <a:extLst>
                    <a:ext uri="{9D8B030D-6E8A-4147-A177-3AD203B41FA5}">
                      <a16:colId xmlns:a16="http://schemas.microsoft.com/office/drawing/2014/main" val="3382673468"/>
                    </a:ext>
                  </a:extLst>
                </a:gridCol>
              </a:tblGrid>
              <a:tr h="360637">
                <a:tc gridSpan="7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INDICADORES DE CALIDAD SOGC 2022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429" marR="102429" marT="51214" marB="512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798675"/>
                  </a:ext>
                </a:extLst>
              </a:tr>
              <a:tr h="360637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INDICADOR 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429" marR="102429" marT="51214" marB="512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FORMULA DEL INDICADOR 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429" marR="102429" marT="51214" marB="512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META EN DÍAS 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429" marR="102429" marT="51214" marB="512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SEGUNDO TRIMESTRE 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429" marR="102429" marT="51214" marB="512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294394"/>
                  </a:ext>
                </a:extLst>
              </a:tr>
              <a:tr h="2552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NUMERADOR 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DENOMINADOR 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ABRIL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MAYO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JUNIO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81573"/>
                  </a:ext>
                </a:extLst>
              </a:tr>
              <a:tr h="843281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Tiempo promedio de espera para la autorización de resonancia magnética nuclear</a:t>
                      </a:r>
                      <a:endParaRPr lang="es-E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Sumatoria total de los días calendario transcurridos entre la fecha de solicitud de la resonancia magnética nuclear y la fecha de autorización</a:t>
                      </a:r>
                      <a:endParaRPr lang="es-E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i="0" u="none" strike="noStrike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Número total de resonancia magnética nuclear autorizadas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5.7</a:t>
                      </a:r>
                      <a:endParaRPr lang="es-CO" sz="1200" b="0" i="0" u="none" strike="noStrike" cap="none" dirty="0">
                        <a:solidFill>
                          <a:srgbClr val="006B7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5.5</a:t>
                      </a:r>
                      <a:endParaRPr lang="es-CO" sz="1200" b="0" i="0" u="none" strike="noStrike" cap="none" dirty="0">
                        <a:solidFill>
                          <a:srgbClr val="006B7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5.3</a:t>
                      </a:r>
                      <a:endParaRPr lang="es-CO" sz="1200" b="0" i="0" u="none" strike="noStrike" cap="none" dirty="0">
                        <a:solidFill>
                          <a:srgbClr val="006B7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583425"/>
                  </a:ext>
                </a:extLst>
              </a:tr>
              <a:tr h="843281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Tiempo promedio de espera para la autorización de cirugía de catarata </a:t>
                      </a:r>
                      <a:endParaRPr lang="es-E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Sumatoria total de los días calendario transcurridos entre la fecha de solicitud de la CIRUGÍA DE CATARATA y la fecha de autorización</a:t>
                      </a:r>
                      <a:endParaRPr lang="es-E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Número total de CIRUGIA DE CATARATA autorizadas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931041"/>
                  </a:ext>
                </a:extLst>
              </a:tr>
              <a:tr h="843281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Tiempo promedio de espera para la autorización de cirugía de reemplazo de cadera </a:t>
                      </a:r>
                      <a:endParaRPr lang="es-E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Sumatoria total de los días calendario transcurridos entre la fecha de solicitud de la CIRUGÍA DE REEMPLAZO DE CADERA  y la fecha de autorización</a:t>
                      </a:r>
                      <a:endParaRPr lang="es-E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Número total de CIRUGÍA DE REEMPLAZO DE CADERA autorizadas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cap="non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7.7</a:t>
                      </a:r>
                      <a:endParaRPr lang="es-CO" sz="1200" b="0" i="0" u="none" strike="noStrike" cap="none" dirty="0">
                        <a:solidFill>
                          <a:srgbClr val="006B7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cap="non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12.9</a:t>
                      </a:r>
                      <a:endParaRPr lang="es-CO" sz="1200" b="0" i="0" u="none" strike="noStrike" cap="none" dirty="0">
                        <a:solidFill>
                          <a:srgbClr val="006B7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cap="non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9.7</a:t>
                      </a:r>
                      <a:endParaRPr lang="es-CO" sz="1200" b="0" i="0" u="none" strike="noStrike" cap="none" dirty="0">
                        <a:solidFill>
                          <a:srgbClr val="006B7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912946"/>
                  </a:ext>
                </a:extLst>
              </a:tr>
              <a:tr h="103928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Tiempo promedio de espera para la autorización de cirugía de revascularización miocárdica</a:t>
                      </a:r>
                      <a:endParaRPr lang="es-E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Sumatoria total de los días calendario transcurridos entre la fecha de solicitud de la CIRUGÍA DE REVASCULARIZACIÓN MIOCÁRDICA y la fecha de autorización</a:t>
                      </a:r>
                      <a:endParaRPr lang="es-E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Número total de CIRUGIA DE REVASCULARIZACION MIOCARDICA autorizadas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cap="non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8.8</a:t>
                      </a:r>
                      <a:endParaRPr lang="es-CO" sz="1200" b="0" i="0" u="none" strike="noStrike" cap="none" dirty="0">
                        <a:solidFill>
                          <a:srgbClr val="006B7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cap="non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1.0</a:t>
                      </a:r>
                      <a:endParaRPr lang="es-CO" sz="1200" b="0" i="0" u="none" strike="noStrike" cap="none" dirty="0">
                        <a:solidFill>
                          <a:srgbClr val="006B7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cap="non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0.0</a:t>
                      </a:r>
                      <a:endParaRPr lang="es-CO" sz="1200" b="0" i="0" u="none" strike="noStrike" cap="none" dirty="0">
                        <a:solidFill>
                          <a:srgbClr val="006B7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6261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;p14">
            <a:extLst>
              <a:ext uri="{FF2B5EF4-FFF2-40B4-BE49-F238E27FC236}">
                <a16:creationId xmlns:a16="http://schemas.microsoft.com/office/drawing/2014/main" id="{1364F4B8-4CDB-4178-A47F-BCD4F2A33B93}"/>
              </a:ext>
            </a:extLst>
          </p:cNvPr>
          <p:cNvSpPr txBox="1"/>
          <p:nvPr/>
        </p:nvSpPr>
        <p:spPr>
          <a:xfrm>
            <a:off x="935606" y="452678"/>
            <a:ext cx="895654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3200" b="1" dirty="0">
                <a:solidFill>
                  <a:srgbClr val="01A592"/>
                </a:solidFill>
              </a:rPr>
              <a:t>4. Estado de la Contratación de la Red de Servicios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350145B-4E05-D6BE-95D8-5650DEFE1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63328"/>
              </p:ext>
            </p:extLst>
          </p:nvPr>
        </p:nvGraphicFramePr>
        <p:xfrm>
          <a:off x="2549237" y="1773383"/>
          <a:ext cx="7185606" cy="3727031"/>
        </p:xfrm>
        <a:graphic>
          <a:graphicData uri="http://schemas.openxmlformats.org/drawingml/2006/table">
            <a:tbl>
              <a:tblPr/>
              <a:tblGrid>
                <a:gridCol w="3044668">
                  <a:extLst>
                    <a:ext uri="{9D8B030D-6E8A-4147-A177-3AD203B41FA5}">
                      <a16:colId xmlns:a16="http://schemas.microsoft.com/office/drawing/2014/main" val="2748187887"/>
                    </a:ext>
                  </a:extLst>
                </a:gridCol>
                <a:gridCol w="1479249">
                  <a:extLst>
                    <a:ext uri="{9D8B030D-6E8A-4147-A177-3AD203B41FA5}">
                      <a16:colId xmlns:a16="http://schemas.microsoft.com/office/drawing/2014/main" val="204449297"/>
                    </a:ext>
                  </a:extLst>
                </a:gridCol>
                <a:gridCol w="1359568">
                  <a:extLst>
                    <a:ext uri="{9D8B030D-6E8A-4147-A177-3AD203B41FA5}">
                      <a16:colId xmlns:a16="http://schemas.microsoft.com/office/drawing/2014/main" val="1860451203"/>
                    </a:ext>
                  </a:extLst>
                </a:gridCol>
                <a:gridCol w="1302121">
                  <a:extLst>
                    <a:ext uri="{9D8B030D-6E8A-4147-A177-3AD203B41FA5}">
                      <a16:colId xmlns:a16="http://schemas.microsoft.com/office/drawing/2014/main" val="680892363"/>
                    </a:ext>
                  </a:extLst>
                </a:gridCol>
              </a:tblGrid>
              <a:tr h="6956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TIPO PRESTADOR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PUBLICO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PRIVADO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SUBTOTAL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66311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PRESTADOR PRIMARIO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198005"/>
                  </a:ext>
                </a:extLst>
              </a:tr>
              <a:tr h="43054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PRESTADOR COMPLEMENTARIO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979704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SUBTOTAL PRESTADORES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380208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892882"/>
                  </a:ext>
                </a:extLst>
              </a:tr>
              <a:tr h="34457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PRESTADOR RIA - PGP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89219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PROVEEDOR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454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029203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189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20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;p14">
            <a:extLst>
              <a:ext uri="{FF2B5EF4-FFF2-40B4-BE49-F238E27FC236}">
                <a16:creationId xmlns:a16="http://schemas.microsoft.com/office/drawing/2014/main" id="{1364F4B8-4CDB-4178-A47F-BCD4F2A33B93}"/>
              </a:ext>
            </a:extLst>
          </p:cNvPr>
          <p:cNvSpPr txBox="1"/>
          <p:nvPr/>
        </p:nvSpPr>
        <p:spPr>
          <a:xfrm>
            <a:off x="935606" y="452678"/>
            <a:ext cx="895654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3200" b="1" dirty="0">
                <a:solidFill>
                  <a:srgbClr val="01A592"/>
                </a:solidFill>
              </a:rPr>
              <a:t>Estado de la Contratación de la Red de Servicios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F0FD3F-5138-F7D8-5C54-3552948AA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510" y="1826760"/>
            <a:ext cx="98298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0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">
            <a:extLst>
              <a:ext uri="{FF2B5EF4-FFF2-40B4-BE49-F238E27FC236}">
                <a16:creationId xmlns:a16="http://schemas.microsoft.com/office/drawing/2014/main" id="{8D4C3641-D99F-4D26-A339-5C14A635BFF4}"/>
              </a:ext>
            </a:extLst>
          </p:cNvPr>
          <p:cNvSpPr txBox="1"/>
          <p:nvPr/>
        </p:nvSpPr>
        <p:spPr>
          <a:xfrm>
            <a:off x="1399312" y="581890"/>
            <a:ext cx="8097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spc="-5" dirty="0">
                <a:solidFill>
                  <a:srgbClr val="01A592"/>
                </a:solidFill>
              </a:rPr>
              <a:t>5. Canales </a:t>
            </a:r>
            <a:r>
              <a:rPr lang="es-ES" sz="3200" b="1" dirty="0">
                <a:solidFill>
                  <a:srgbClr val="01A592"/>
                </a:solidFill>
              </a:rPr>
              <a:t>de </a:t>
            </a:r>
            <a:r>
              <a:rPr lang="es-ES" sz="3200" b="1" spc="-10" dirty="0">
                <a:solidFill>
                  <a:srgbClr val="01A592"/>
                </a:solidFill>
              </a:rPr>
              <a:t>recepción PQRSF </a:t>
            </a:r>
            <a:r>
              <a:rPr lang="es-ES" sz="3200" b="1" dirty="0">
                <a:solidFill>
                  <a:srgbClr val="01A592"/>
                </a:solidFill>
              </a:rPr>
              <a:t>II </a:t>
            </a:r>
            <a:r>
              <a:rPr lang="es-ES" sz="3200" b="1" spc="-5" dirty="0">
                <a:solidFill>
                  <a:srgbClr val="01A592"/>
                </a:solidFill>
              </a:rPr>
              <a:t>trimestre</a:t>
            </a:r>
            <a:r>
              <a:rPr lang="es-ES" sz="3200" b="1" spc="-75" dirty="0">
                <a:solidFill>
                  <a:srgbClr val="01A592"/>
                </a:solidFill>
              </a:rPr>
              <a:t> </a:t>
            </a:r>
            <a:r>
              <a:rPr lang="es-ES" sz="3200" b="1" spc="-5" dirty="0">
                <a:solidFill>
                  <a:srgbClr val="01A592"/>
                </a:solidFill>
              </a:rPr>
              <a:t>2022</a:t>
            </a:r>
            <a:endParaRPr lang="es-CO" sz="3200" b="1" dirty="0">
              <a:solidFill>
                <a:srgbClr val="01A59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EA2310-DFC4-3026-DCCC-D0003F4D2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366" y="1794799"/>
            <a:ext cx="5125826" cy="13924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88CFEA6-C14D-07B0-CAAD-3C490F73A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885" y="4922496"/>
            <a:ext cx="4754484" cy="1388611"/>
          </a:xfrm>
          <a:prstGeom prst="rect">
            <a:avLst/>
          </a:prstGeom>
        </p:spPr>
      </p:pic>
      <p:sp>
        <p:nvSpPr>
          <p:cNvPr id="12" name="Google Shape;989;p57">
            <a:extLst>
              <a:ext uri="{FF2B5EF4-FFF2-40B4-BE49-F238E27FC236}">
                <a16:creationId xmlns:a16="http://schemas.microsoft.com/office/drawing/2014/main" id="{D05DBC79-095A-C834-999A-ABCF94EB3529}"/>
              </a:ext>
            </a:extLst>
          </p:cNvPr>
          <p:cNvSpPr/>
          <p:nvPr/>
        </p:nvSpPr>
        <p:spPr>
          <a:xfrm>
            <a:off x="1302740" y="1925795"/>
            <a:ext cx="3449371" cy="1077219"/>
          </a:xfrm>
          <a:prstGeom prst="rightArrow">
            <a:avLst>
              <a:gd name="adj1" fmla="val 74490"/>
              <a:gd name="adj2" fmla="val 62245"/>
            </a:avLst>
          </a:prstGeom>
          <a:solidFill>
            <a:srgbClr val="3185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O" sz="1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ABRIL</a:t>
            </a:r>
            <a:endParaRPr lang="es-C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3C9B180-888A-C94C-DFAF-753C0597D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330" y="3366062"/>
            <a:ext cx="4754484" cy="1274740"/>
          </a:xfrm>
          <a:prstGeom prst="rect">
            <a:avLst/>
          </a:prstGeom>
        </p:spPr>
      </p:pic>
      <p:sp>
        <p:nvSpPr>
          <p:cNvPr id="14" name="Google Shape;991;p57">
            <a:extLst>
              <a:ext uri="{FF2B5EF4-FFF2-40B4-BE49-F238E27FC236}">
                <a16:creationId xmlns:a16="http://schemas.microsoft.com/office/drawing/2014/main" id="{36C91E79-CFB7-C425-2AA2-9C86BA028811}"/>
              </a:ext>
            </a:extLst>
          </p:cNvPr>
          <p:cNvSpPr/>
          <p:nvPr/>
        </p:nvSpPr>
        <p:spPr>
          <a:xfrm>
            <a:off x="1336462" y="3167839"/>
            <a:ext cx="3477374" cy="1163781"/>
          </a:xfrm>
          <a:prstGeom prst="rightArrow">
            <a:avLst>
              <a:gd name="adj1" fmla="val 76531"/>
              <a:gd name="adj2" fmla="val 62245"/>
            </a:avLst>
          </a:prstGeom>
          <a:solidFill>
            <a:srgbClr val="57C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O" sz="1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</a:t>
            </a:r>
            <a:endParaRPr lang="es-C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92;p57">
            <a:extLst>
              <a:ext uri="{FF2B5EF4-FFF2-40B4-BE49-F238E27FC236}">
                <a16:creationId xmlns:a16="http://schemas.microsoft.com/office/drawing/2014/main" id="{C7BD1651-291C-0CDE-AAC7-F8C4E2479908}"/>
              </a:ext>
            </a:extLst>
          </p:cNvPr>
          <p:cNvSpPr/>
          <p:nvPr/>
        </p:nvSpPr>
        <p:spPr>
          <a:xfrm>
            <a:off x="1343890" y="4641548"/>
            <a:ext cx="3511509" cy="1163780"/>
          </a:xfrm>
          <a:prstGeom prst="rightArrow">
            <a:avLst>
              <a:gd name="adj1" fmla="val 76531"/>
              <a:gd name="adj2" fmla="val 62245"/>
            </a:avLst>
          </a:prstGeom>
          <a:solidFill>
            <a:srgbClr val="23A2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O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endParaRPr lang="es-C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895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24082</TotalTime>
  <Words>1107</Words>
  <Application>Microsoft Office PowerPoint</Application>
  <PresentationFormat>Personalizado</PresentationFormat>
  <Paragraphs>341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Edelmira Hoyos Almanza</dc:creator>
  <cp:lastModifiedBy>ahoyos</cp:lastModifiedBy>
  <cp:revision>33</cp:revision>
  <dcterms:modified xsi:type="dcterms:W3CDTF">2022-07-22T18:11:54Z</dcterms:modified>
</cp:coreProperties>
</file>