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4" r:id="rId2"/>
  </p:sldIdLst>
  <p:sldSz cx="12190413" cy="6859588"/>
  <p:notesSz cx="6858000" cy="9144000"/>
  <p:custDataLst>
    <p:tags r:id="rId4"/>
  </p:custDataLst>
  <p:defaultTextStyle>
    <a:defPPr>
      <a:defRPr lang="es-CO"/>
    </a:defPPr>
    <a:lvl1pPr marL="0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4251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88502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32753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7700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2125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65505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09756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54007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5162"/>
    <a:srgbClr val="009B86"/>
    <a:srgbClr val="006D74"/>
    <a:srgbClr val="00A5A4"/>
    <a:srgbClr val="9BBB59"/>
    <a:srgbClr val="13A28B"/>
    <a:srgbClr val="0098A4"/>
    <a:srgbClr val="3AC4B7"/>
    <a:srgbClr val="FFFFFF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4660"/>
  </p:normalViewPr>
  <p:slideViewPr>
    <p:cSldViewPr>
      <p:cViewPr varScale="1">
        <p:scale>
          <a:sx n="68" d="100"/>
          <a:sy n="68" d="100"/>
        </p:scale>
        <p:origin x="798" y="66"/>
      </p:cViewPr>
      <p:guideLst>
        <p:guide orient="horz" pos="2161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E52117-1CDE-49C9-AA8B-8CDFB8F7102C}" type="datetimeFigureOut">
              <a:rPr lang="es-CO" smtClean="0"/>
              <a:t>8/09/2023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D7F857-95B7-4AF3-BC02-B0F4E65BDEE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0966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742612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365760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921490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750492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831857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198441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021418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352071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430872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375037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875443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1164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1088502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8188" indent="-408188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84408" indent="-340157" algn="l" defTabSz="1088502" rtl="0" eaLnBrk="1" latinLnBrk="0" hangingPunct="1">
        <a:spcBef>
          <a:spcPct val="20000"/>
        </a:spcBef>
        <a:buFont typeface="Arial" panose="020B0604020202020204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60627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04878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9129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3380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631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882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6132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251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502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753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700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125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5505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756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4007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8309800D-567B-C1A1-2168-DACE9552CFD8}"/>
              </a:ext>
            </a:extLst>
          </p:cNvPr>
          <p:cNvSpPr txBox="1"/>
          <p:nvPr/>
        </p:nvSpPr>
        <p:spPr>
          <a:xfrm>
            <a:off x="1918742" y="0"/>
            <a:ext cx="609834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indent="0" algn="ctr" fontAlgn="b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b="1" dirty="0">
                <a:solidFill>
                  <a:srgbClr val="006D74"/>
                </a:solidFill>
                <a:cs typeface="Arial" panose="020B0604020202020204" pitchFamily="34" charset="0"/>
                <a:sym typeface="Calibri"/>
              </a:rPr>
              <a:t>Rendición de cuentas vigencia 2022</a:t>
            </a:r>
          </a:p>
          <a:p>
            <a:pPr marR="0" lvl="0" indent="0" algn="ctr" fontAlgn="b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b="1" dirty="0">
                <a:solidFill>
                  <a:srgbClr val="006D74"/>
                </a:solidFill>
                <a:cs typeface="Arial" panose="020B0604020202020204" pitchFamily="34" charset="0"/>
                <a:sym typeface="Calibri"/>
              </a:rPr>
              <a:t> Cronograma </a:t>
            </a:r>
            <a:endParaRPr lang="es-MX" sz="2000" b="1" dirty="0">
              <a:solidFill>
                <a:srgbClr val="006D74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EF999DD0-D01A-AA84-D126-DCA4229B3F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15251300"/>
              </p:ext>
            </p:extLst>
          </p:nvPr>
        </p:nvGraphicFramePr>
        <p:xfrm>
          <a:off x="622598" y="981522"/>
          <a:ext cx="9793088" cy="53626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52728">
                  <a:extLst>
                    <a:ext uri="{9D8B030D-6E8A-4147-A177-3AD203B41FA5}">
                      <a16:colId xmlns:a16="http://schemas.microsoft.com/office/drawing/2014/main" val="2621751915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89686828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CO" sz="2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Actividad</a:t>
                      </a:r>
                      <a:r>
                        <a:rPr lang="es-CO" sz="1800" b="1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CO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A2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Fecha</a:t>
                      </a:r>
                      <a:endParaRPr lang="es-CO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A2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259189"/>
                  </a:ext>
                </a:extLst>
              </a:tr>
              <a:tr h="524270">
                <a:tc>
                  <a:txBody>
                    <a:bodyPr/>
                    <a:lstStyle/>
                    <a:p>
                      <a:pPr marL="0" algn="l" defTabSz="1088502" rtl="0" eaLnBrk="1" fontAlgn="b" latinLnBrk="0" hangingPunct="1"/>
                      <a:r>
                        <a:rPr lang="es-MX" sz="1800" b="1" kern="1200" dirty="0">
                          <a:solidFill>
                            <a:srgbClr val="006D74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Inicia convocatoria pública a través de la página web de la EPS y todos los cañales de comunicación</a:t>
                      </a:r>
                      <a:endParaRPr lang="es-CO" sz="1800" b="1" kern="1200" dirty="0">
                        <a:solidFill>
                          <a:srgbClr val="006D74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8502" rtl="0" eaLnBrk="1" fontAlgn="b" latinLnBrk="0" hangingPunct="1"/>
                      <a:r>
                        <a:rPr lang="es-CO" sz="1800" b="1" kern="1200" dirty="0">
                          <a:solidFill>
                            <a:srgbClr val="006D74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03 de abril de 2023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571390"/>
                  </a:ext>
                </a:extLst>
              </a:tr>
              <a:tr h="524270">
                <a:tc>
                  <a:txBody>
                    <a:bodyPr/>
                    <a:lstStyle/>
                    <a:p>
                      <a:pPr marL="0" indent="0" algn="l" defTabSz="1088502" rtl="0" eaLnBrk="1" fontAlgn="b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MX" sz="1800" b="1" kern="1200" dirty="0">
                          <a:solidFill>
                            <a:srgbClr val="006D74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Publicación del informe que se socializará en la audiencia de rendición de cuentas en la página web de la EPS,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8502" rtl="0" eaLnBrk="1" fontAlgn="b" latinLnBrk="0" hangingPunct="1"/>
                      <a:r>
                        <a:rPr lang="es-MX" sz="1800" b="1" kern="1200" dirty="0">
                          <a:solidFill>
                            <a:srgbClr val="006D74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30 de marzo de 2023</a:t>
                      </a:r>
                      <a:endParaRPr lang="es-CO" sz="1800" b="1" kern="1200" dirty="0">
                        <a:solidFill>
                          <a:srgbClr val="006D74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633148"/>
                  </a:ext>
                </a:extLst>
              </a:tr>
              <a:tr h="553188">
                <a:tc>
                  <a:txBody>
                    <a:bodyPr/>
                    <a:lstStyle/>
                    <a:p>
                      <a:pPr marL="0" algn="l" defTabSz="1088502" rtl="0" eaLnBrk="1" fontAlgn="b" latinLnBrk="0" hangingPunct="1"/>
                      <a:r>
                        <a:rPr lang="es-MX" sz="1800" b="1" kern="1200" dirty="0">
                          <a:solidFill>
                            <a:srgbClr val="006D74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Reporte archivo tipo GT 003, a través de la plataforma NRVCCX, Cumplimiento Circular externa 008 de 2018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8502" rtl="0" eaLnBrk="1" fontAlgn="b" latinLnBrk="0" hangingPunct="1"/>
                      <a:r>
                        <a:rPr lang="es-CO" sz="1800" b="1" kern="1200" dirty="0">
                          <a:solidFill>
                            <a:srgbClr val="006D74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04 de abril de 2023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010674"/>
                  </a:ext>
                </a:extLst>
              </a:tr>
              <a:tr h="781932">
                <a:tc>
                  <a:txBody>
                    <a:bodyPr/>
                    <a:lstStyle/>
                    <a:p>
                      <a:pPr marL="0" algn="l" defTabSz="1088502" rtl="0" eaLnBrk="1" fontAlgn="b" latinLnBrk="0" hangingPunct="1"/>
                      <a:r>
                        <a:rPr lang="es-CO" sz="1800" b="1" kern="1200" dirty="0">
                          <a:solidFill>
                            <a:srgbClr val="006D74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Fecha de programación y lugar de la realización de la audiencia pública de rendición de cuentas.</a:t>
                      </a:r>
                      <a:endParaRPr lang="es-MX" sz="1800" b="1" kern="1200" dirty="0">
                        <a:solidFill>
                          <a:srgbClr val="006D74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8502" rtl="0" eaLnBrk="1" fontAlgn="b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800" b="1" kern="1200" dirty="0">
                        <a:solidFill>
                          <a:srgbClr val="006D74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1088502" rtl="0" eaLnBrk="1" fontAlgn="b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b="1" kern="1200" dirty="0">
                          <a:solidFill>
                            <a:srgbClr val="006D74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30 de marzo de 2023</a:t>
                      </a:r>
                      <a:endParaRPr lang="es-CO" sz="1800" b="1" kern="1200" dirty="0">
                        <a:solidFill>
                          <a:srgbClr val="006D74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911661"/>
                  </a:ext>
                </a:extLst>
              </a:tr>
              <a:tr h="656302">
                <a:tc>
                  <a:txBody>
                    <a:bodyPr/>
                    <a:lstStyle/>
                    <a:p>
                      <a:pPr marL="0" marR="0" lvl="0" indent="0" algn="l" defTabSz="1088502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rgbClr val="006D74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Convocatoria para la rendición de cuentas a través de medio masivo y de amplia circulación.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8502" rtl="0" eaLnBrk="1" fontAlgn="b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b="1" kern="1200" dirty="0">
                          <a:solidFill>
                            <a:srgbClr val="006D74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13 de abril de 2023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597496"/>
                  </a:ext>
                </a:extLst>
              </a:tr>
              <a:tr h="556259">
                <a:tc>
                  <a:txBody>
                    <a:bodyPr/>
                    <a:lstStyle/>
                    <a:p>
                      <a:pPr marL="0" algn="l" defTabSz="1088502" rtl="0" eaLnBrk="1" fontAlgn="b" latinLnBrk="0" hangingPunct="1"/>
                      <a:r>
                        <a:rPr lang="es-MX" sz="1800" b="1" kern="1200" dirty="0">
                          <a:solidFill>
                            <a:srgbClr val="006D74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Convocatoria para la rendición de cuentas a través de medio masivo y de amplia circulación. </a:t>
                      </a:r>
                      <a:endParaRPr lang="es-CO" sz="1800" b="1" kern="1200" dirty="0">
                        <a:solidFill>
                          <a:srgbClr val="006D74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8502" rtl="0" eaLnBrk="1" fontAlgn="b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b="1" kern="1200" dirty="0">
                          <a:solidFill>
                            <a:srgbClr val="006D74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13 de abril de 2023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317721"/>
                  </a:ext>
                </a:extLst>
              </a:tr>
              <a:tr h="510970">
                <a:tc>
                  <a:txBody>
                    <a:bodyPr/>
                    <a:lstStyle/>
                    <a:p>
                      <a:pPr marL="0" algn="l" defTabSz="1088502" rtl="0" eaLnBrk="1" fontAlgn="b" latinLnBrk="0" hangingPunct="1"/>
                      <a:r>
                        <a:rPr lang="es-MX" sz="1800" b="1" kern="1200" dirty="0">
                          <a:solidFill>
                            <a:srgbClr val="006D74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Audiencia Pública de rendición de cuentas</a:t>
                      </a:r>
                      <a:endParaRPr lang="es-CO" sz="1800" b="1" kern="1200" dirty="0">
                        <a:solidFill>
                          <a:srgbClr val="006D74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8502" rtl="0" eaLnBrk="1" fontAlgn="b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b="1" kern="1200" dirty="0">
                          <a:solidFill>
                            <a:srgbClr val="006D74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03 de mayo de 2023- 9: 00 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368089"/>
                  </a:ext>
                </a:extLst>
              </a:tr>
              <a:tr h="524270">
                <a:tc>
                  <a:txBody>
                    <a:bodyPr/>
                    <a:lstStyle/>
                    <a:p>
                      <a:pPr marL="0" algn="l" defTabSz="1088502" rtl="0" eaLnBrk="1" latinLnBrk="0" hangingPunct="1"/>
                      <a:r>
                        <a:rPr lang="es-MX" sz="1800" b="1" kern="1200" dirty="0">
                          <a:solidFill>
                            <a:srgbClr val="006D74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Publicación en el sitio web de la EPS, las respuestas a los comentarios en la transmisión.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8502" rtl="0" eaLnBrk="1" fontAlgn="b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b="1" kern="1200" dirty="0">
                          <a:solidFill>
                            <a:srgbClr val="006D74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05 de mayo de 2023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365019"/>
                  </a:ext>
                </a:extLst>
              </a:tr>
              <a:tr h="293075">
                <a:tc>
                  <a:txBody>
                    <a:bodyPr/>
                    <a:lstStyle/>
                    <a:p>
                      <a:pPr marL="0" marR="0" lvl="0" indent="0" algn="l" defTabSz="1088502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rgbClr val="006D74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Publicación en el sitio web de la EPS el acta de la audiencia pública</a:t>
                      </a:r>
                      <a:endParaRPr lang="es-CO" sz="1800" b="1" kern="1200" dirty="0">
                        <a:solidFill>
                          <a:srgbClr val="006D74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8502" rtl="0" eaLnBrk="1" fontAlgn="b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b="1" kern="1200" dirty="0">
                          <a:solidFill>
                            <a:srgbClr val="006D74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23 de mayo de 2023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0585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9964744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2413</TotalTime>
  <Words>203</Words>
  <Application>Microsoft Office PowerPoint</Application>
  <PresentationFormat>Personalizado</PresentationFormat>
  <Paragraphs>23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atencionalusuario2</cp:lastModifiedBy>
  <cp:revision>82</cp:revision>
  <dcterms:created xsi:type="dcterms:W3CDTF">2021-01-16T20:41:53Z</dcterms:created>
  <dcterms:modified xsi:type="dcterms:W3CDTF">2023-09-08T20:19:38Z</dcterms:modified>
</cp:coreProperties>
</file>