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33" r:id="rId3"/>
    <p:sldId id="344" r:id="rId4"/>
    <p:sldId id="342" r:id="rId5"/>
    <p:sldId id="343" r:id="rId6"/>
    <p:sldId id="345" r:id="rId7"/>
    <p:sldId id="346" r:id="rId8"/>
    <p:sldId id="347" r:id="rId9"/>
    <p:sldId id="348" r:id="rId10"/>
    <p:sldId id="349" r:id="rId11"/>
  </p:sldIdLst>
  <p:sldSz cx="12190413" cy="6859588"/>
  <p:notesSz cx="6858000" cy="9144000"/>
  <p:custDataLst>
    <p:tags r:id="rId13"/>
  </p:custDataLst>
  <p:defaultTextStyle>
    <a:defPPr>
      <a:defRPr lang="es-CO"/>
    </a:defPPr>
    <a:lvl1pPr marL="0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251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502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753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700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125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5162"/>
    <a:srgbClr val="009B86"/>
    <a:srgbClr val="006D74"/>
    <a:srgbClr val="00A5A4"/>
    <a:srgbClr val="9BBB59"/>
    <a:srgbClr val="13A28B"/>
    <a:srgbClr val="0098A4"/>
    <a:srgbClr val="3AC4B7"/>
    <a:srgbClr val="FFFFFF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60"/>
  </p:normalViewPr>
  <p:slideViewPr>
    <p:cSldViewPr>
      <p:cViewPr varScale="1">
        <p:scale>
          <a:sx n="68" d="100"/>
          <a:sy n="68" d="100"/>
        </p:scale>
        <p:origin x="822" y="60"/>
      </p:cViewPr>
      <p:guideLst>
        <p:guide orient="horz" pos="216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E52117-1CDE-49C9-AA8B-8CDFB8F7102C}" type="datetimeFigureOut">
              <a:rPr lang="es-CO" smtClean="0"/>
              <a:t>5/05/2023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D7F857-95B7-4AF3-BC02-B0F4E65BDEE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0966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D7F857-95B7-4AF3-BC02-B0F4E65BDEE8}" type="slidenum">
              <a:rPr lang="es-CO" smtClean="0"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2690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742612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365760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921490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750492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831857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198441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021418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352071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430872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375037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875443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1164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1088502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188" indent="-408188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84408" indent="-340157" algn="l" defTabSz="1088502" rtl="0" eaLnBrk="1" latinLnBrk="0" hangingPunct="1">
        <a:spcBef>
          <a:spcPct val="20000"/>
        </a:spcBef>
        <a:buFont typeface="Arial" panose="020B0604020202020204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0627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04878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9129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380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631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882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6132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251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02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53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0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25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05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756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4007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241DEDA-E2F1-05E9-44CD-CE9BC8C0361A}"/>
              </a:ext>
            </a:extLst>
          </p:cNvPr>
          <p:cNvSpPr txBox="1"/>
          <p:nvPr/>
        </p:nvSpPr>
        <p:spPr>
          <a:xfrm>
            <a:off x="982638" y="1690856"/>
            <a:ext cx="957706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>
                <a:solidFill>
                  <a:srgbClr val="01A592"/>
                </a:solidFill>
                <a:latin typeface="+mj-lt"/>
              </a:rPr>
              <a:t>Rendición de Cuentas vigencia 2022</a:t>
            </a:r>
          </a:p>
          <a:p>
            <a:endParaRPr lang="es-MX" sz="4400" b="1" dirty="0">
              <a:solidFill>
                <a:srgbClr val="01A592"/>
              </a:solidFill>
              <a:latin typeface="+mj-lt"/>
            </a:endParaRPr>
          </a:p>
          <a:p>
            <a:r>
              <a:rPr lang="es-MX" sz="4400" b="1" dirty="0">
                <a:solidFill>
                  <a:srgbClr val="01A592"/>
                </a:solidFill>
                <a:latin typeface="+mj-lt"/>
              </a:rPr>
              <a:t>Respuestas a las preguntas realizadas por medio del chat de la plataforma YouTube.</a:t>
            </a:r>
          </a:p>
        </p:txBody>
      </p:sp>
    </p:spTree>
    <p:extLst>
      <p:ext uri="{BB962C8B-B14F-4D97-AF65-F5344CB8AC3E}">
        <p14:creationId xmlns:p14="http://schemas.microsoft.com/office/powerpoint/2010/main" val="102565071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2AF7925-118E-011E-17B4-399AEEFB6ABB}"/>
              </a:ext>
            </a:extLst>
          </p:cNvPr>
          <p:cNvSpPr txBox="1"/>
          <p:nvPr/>
        </p:nvSpPr>
        <p:spPr>
          <a:xfrm>
            <a:off x="1054646" y="981522"/>
            <a:ext cx="9793088" cy="50113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s-CO" sz="2500" b="1" dirty="0">
                <a:solidFill>
                  <a:srgbClr val="006D74"/>
                </a:solidFill>
                <a:cs typeface="Arial" panose="020B0604020202020204" pitchFamily="34" charset="0"/>
              </a:rPr>
              <a:t>7. Mi nombre es Gloria Elena Vélez Jaramillo del </a:t>
            </a:r>
            <a:r>
              <a:rPr lang="es-CO" sz="2500" b="1" dirty="0" err="1">
                <a:solidFill>
                  <a:srgbClr val="006D74"/>
                </a:solidFill>
                <a:cs typeface="Arial" panose="020B0604020202020204" pitchFamily="34" charset="0"/>
              </a:rPr>
              <a:t>Mpio</a:t>
            </a:r>
            <a:r>
              <a:rPr lang="es-CO" sz="2500" b="1" dirty="0">
                <a:solidFill>
                  <a:srgbClr val="006D74"/>
                </a:solidFill>
                <a:cs typeface="Arial" panose="020B0604020202020204" pitchFamily="34" charset="0"/>
              </a:rPr>
              <a:t> de Concordia Antioquia en Visión Total q se hace q nunca hay agendas para citas con especialistas y ayudas diagnosticas, también me informan para donde esta contratados los servicios de colonoscopia y Endoscopia </a:t>
            </a:r>
          </a:p>
          <a:p>
            <a:pPr algn="just">
              <a:lnSpc>
                <a:spcPct val="107000"/>
              </a:lnSpc>
            </a:pPr>
            <a:r>
              <a:rPr lang="es-CO" sz="2500" b="1" dirty="0">
                <a:solidFill>
                  <a:srgbClr val="006D74"/>
                </a:solidFill>
                <a:cs typeface="Arial" panose="020B0604020202020204" pitchFamily="34" charset="0"/>
              </a:rPr>
              <a:t>Respuesta:</a:t>
            </a:r>
          </a:p>
          <a:p>
            <a:pPr algn="just">
              <a:lnSpc>
                <a:spcPct val="107000"/>
              </a:lnSpc>
            </a:pPr>
            <a:r>
              <a:rPr lang="es-MX" sz="2500" dirty="0">
                <a:solidFill>
                  <a:srgbClr val="00A5A4"/>
                </a:solidFill>
                <a:cs typeface="Arial" panose="020B0604020202020204" pitchFamily="34" charset="0"/>
              </a:rPr>
              <a:t>Tenemos mesas de trabajo con nuestra red prestadora, esto lo hacemos con el objetivo de potenciar y mejorar la atención de nuestros afiliados y ajustar constantemente la calidad y el servicio por parte de la IPS. En cuanto a las IPS contratada para los servicios de Colonoscopia y Endoscopia, la EPS tiene contrato con varias instituciones y al momento de generar la autorización se direcciona a la IPS que cuente con oportunidad en las agendas.</a:t>
            </a:r>
            <a:r>
              <a:rPr lang="es-CO" sz="25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O" sz="2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15353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D5A71D45-B5AD-443B-8264-A0B47AF93651}"/>
              </a:ext>
            </a:extLst>
          </p:cNvPr>
          <p:cNvSpPr txBox="1"/>
          <p:nvPr/>
        </p:nvSpPr>
        <p:spPr>
          <a:xfrm>
            <a:off x="1774726" y="1053530"/>
            <a:ext cx="81369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O" sz="3000" b="1" dirty="0">
              <a:solidFill>
                <a:srgbClr val="006D74"/>
              </a:solidFill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E463286-8194-4896-AA00-9F502A98614D}"/>
              </a:ext>
            </a:extLst>
          </p:cNvPr>
          <p:cNvSpPr txBox="1"/>
          <p:nvPr/>
        </p:nvSpPr>
        <p:spPr>
          <a:xfrm>
            <a:off x="982638" y="912181"/>
            <a:ext cx="8784976" cy="5894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algn="just">
              <a:lnSpc>
                <a:spcPct val="107000"/>
              </a:lnSpc>
            </a:pPr>
            <a:r>
              <a:rPr lang="es-CO" sz="2000" dirty="0">
                <a:solidFill>
                  <a:srgbClr val="00A5A4"/>
                </a:solidFill>
                <a:cs typeface="Arial" panose="020B0604020202020204" pitchFamily="34" charset="0"/>
              </a:rPr>
              <a:t>El pasado miércoles 03 de mayo del 2023, se llevó a cabo la transmisión de la Audiencia Pública de Rendición de Cuentas correspondiente a la vigencia 2022, a través de la cuenta de YouTube de Savia Salud EPS.</a:t>
            </a:r>
          </a:p>
          <a:p>
            <a:pPr marL="457200" algn="just">
              <a:lnSpc>
                <a:spcPct val="107000"/>
              </a:lnSpc>
            </a:pPr>
            <a:r>
              <a:rPr lang="es-CO" sz="2000" dirty="0">
                <a:solidFill>
                  <a:srgbClr val="00A5A4"/>
                </a:solidFill>
                <a:cs typeface="Arial" panose="020B0604020202020204" pitchFamily="34" charset="0"/>
              </a:rPr>
              <a:t> </a:t>
            </a:r>
          </a:p>
          <a:p>
            <a:pPr marL="457200" algn="just">
              <a:lnSpc>
                <a:spcPct val="107000"/>
              </a:lnSpc>
            </a:pPr>
            <a:r>
              <a:rPr lang="es-CO" sz="2000" dirty="0">
                <a:solidFill>
                  <a:srgbClr val="00A5A4"/>
                </a:solidFill>
                <a:cs typeface="Arial" panose="020B0604020202020204" pitchFamily="34" charset="0"/>
              </a:rPr>
              <a:t>Tal como lo indica la Circular 008 de 2018 emitida por Superintendencia Nacional de Salud, las entidades deben garantizar que los asistentes a la Audiencia Pública tengan un espacio en el que puedan participar activamente si así lo desean, sobre lo cual deberán pronunciarse en la misma audiencia o dentro de los próximos quince  (15) días hábiles a su realización a través de publicación en página web.</a:t>
            </a:r>
          </a:p>
          <a:p>
            <a:pPr marL="457200" algn="just">
              <a:lnSpc>
                <a:spcPct val="107000"/>
              </a:lnSpc>
            </a:pPr>
            <a:r>
              <a:rPr lang="es-CO" sz="2000" dirty="0">
                <a:solidFill>
                  <a:srgbClr val="00A5A4"/>
                </a:solidFill>
                <a:cs typeface="Arial" panose="020B0604020202020204" pitchFamily="34" charset="0"/>
              </a:rPr>
              <a:t> </a:t>
            </a: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es-CO" sz="2000" dirty="0">
                <a:solidFill>
                  <a:srgbClr val="00A5A4"/>
                </a:solidFill>
                <a:cs typeface="Arial" panose="020B0604020202020204" pitchFamily="34" charset="0"/>
              </a:rPr>
              <a:t>Por medio del chat de la plataforma YouTube, durante la transmisión, los participantes podían realizar comentarios y dejar preguntas. En el desarrollo del evento se recibieron 7 preguntas, de las cuales fueron resueltas 5, en el transcurso de la presentación de la rendición de cuentas y las dos restantes se respondieron por medio de publicación en el sitio Web de la EPS. </a:t>
            </a:r>
          </a:p>
          <a:p>
            <a:pPr algn="just"/>
            <a:endParaRPr lang="es-CO" sz="2800" dirty="0">
              <a:solidFill>
                <a:srgbClr val="00A5A4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034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241DEDA-E2F1-05E9-44CD-CE9BC8C0361A}"/>
              </a:ext>
            </a:extLst>
          </p:cNvPr>
          <p:cNvSpPr txBox="1"/>
          <p:nvPr/>
        </p:nvSpPr>
        <p:spPr>
          <a:xfrm>
            <a:off x="1054646" y="2421682"/>
            <a:ext cx="95770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4400" b="1" dirty="0">
                <a:solidFill>
                  <a:srgbClr val="01A592"/>
                </a:solidFill>
                <a:latin typeface="+mj-lt"/>
              </a:rPr>
              <a:t>A continuación, se dan a conocer las preguntas realizadas por el público</a:t>
            </a:r>
            <a:endParaRPr lang="es-MX" sz="4400" b="1" dirty="0">
              <a:solidFill>
                <a:srgbClr val="01A59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4695649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686393A-1FE8-1B0D-76AF-60EBE81DAA9B}"/>
              </a:ext>
            </a:extLst>
          </p:cNvPr>
          <p:cNvSpPr txBox="1"/>
          <p:nvPr/>
        </p:nvSpPr>
        <p:spPr>
          <a:xfrm>
            <a:off x="766614" y="1746929"/>
            <a:ext cx="10009112" cy="41222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s-CO" sz="2500" b="1" dirty="0">
                <a:solidFill>
                  <a:srgbClr val="006D74"/>
                </a:solidFill>
                <a:cs typeface="Arial" panose="020B0604020202020204" pitchFamily="34" charset="0"/>
              </a:rPr>
              <a:t>1. </a:t>
            </a:r>
            <a:r>
              <a:rPr lang="es-CO" sz="3200" b="1" dirty="0">
                <a:solidFill>
                  <a:srgbClr val="006D74"/>
                </a:solidFill>
                <a:cs typeface="Arial" panose="020B0604020202020204" pitchFamily="34" charset="0"/>
              </a:rPr>
              <a:t>¿</a:t>
            </a:r>
            <a:r>
              <a:rPr lang="es-CO" sz="2500" b="1" dirty="0">
                <a:solidFill>
                  <a:srgbClr val="006D74"/>
                </a:solidFill>
                <a:cs typeface="Arial" panose="020B0604020202020204" pitchFamily="34" charset="0"/>
              </a:rPr>
              <a:t>Quiénes se pueden afiliar al régimen subsidiado?</a:t>
            </a:r>
          </a:p>
          <a:p>
            <a:pPr algn="just">
              <a:lnSpc>
                <a:spcPct val="107000"/>
              </a:lnSpc>
            </a:pPr>
            <a:r>
              <a:rPr lang="es-CO" sz="2500" b="1" dirty="0">
                <a:solidFill>
                  <a:srgbClr val="006D74"/>
                </a:solidFill>
                <a:cs typeface="Arial" panose="020B0604020202020204" pitchFamily="34" charset="0"/>
              </a:rPr>
              <a:t>Respuesta:</a:t>
            </a:r>
          </a:p>
          <a:p>
            <a:pPr marL="457200" algn="just">
              <a:lnSpc>
                <a:spcPct val="107000"/>
              </a:lnSpc>
            </a:pPr>
            <a:endParaRPr lang="es-CO" sz="3200" b="1" dirty="0">
              <a:solidFill>
                <a:srgbClr val="006D74"/>
              </a:solidFill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es-CO" sz="2500" dirty="0">
                <a:solidFill>
                  <a:srgbClr val="00A5A4"/>
                </a:solidFill>
                <a:cs typeface="Arial" panose="020B0604020202020204" pitchFamily="34" charset="0"/>
              </a:rPr>
              <a:t>Las personas sin capacidad de pago para asumir el valor total de la cotización que les permita la afiliación al régimen contributivo, en consecuencia, la población clasificada como pobre o vulnerable A, B, C y no pobre y no vulnerable clasificada como D, de acuerdo con el sistema de identificación de potenciales beneficiarios de programas sociales –Sisbén.</a:t>
            </a: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es-CO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O" sz="2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86527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7D65D141-23BF-1626-BAE5-6076B9A7696D}"/>
              </a:ext>
            </a:extLst>
          </p:cNvPr>
          <p:cNvSpPr txBox="1"/>
          <p:nvPr/>
        </p:nvSpPr>
        <p:spPr>
          <a:xfrm>
            <a:off x="766614" y="2114818"/>
            <a:ext cx="10225136" cy="29556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es-CO" sz="2500" b="1" dirty="0">
                <a:solidFill>
                  <a:srgbClr val="006D74"/>
                </a:solidFill>
                <a:cs typeface="Arial" panose="020B0604020202020204" pitchFamily="34" charset="0"/>
              </a:rPr>
              <a:t>2. ¿Cuáles son los canales que tienen los usuarios para acceder a obtener sus autorizaciones y no tener que ir a un punto de atención?</a:t>
            </a:r>
          </a:p>
          <a:p>
            <a:pPr lvl="0" algn="just">
              <a:lnSpc>
                <a:spcPct val="107000"/>
              </a:lnSpc>
            </a:pPr>
            <a:r>
              <a:rPr lang="es-CO" sz="2500" b="1" dirty="0">
                <a:solidFill>
                  <a:srgbClr val="006D74"/>
                </a:solidFill>
                <a:cs typeface="Arial" panose="020B0604020202020204" pitchFamily="34" charset="0"/>
              </a:rPr>
              <a:t>Respuesta:</a:t>
            </a:r>
          </a:p>
          <a:p>
            <a:pPr algn="just">
              <a:lnSpc>
                <a:spcPct val="107000"/>
              </a:lnSpc>
            </a:pPr>
            <a:r>
              <a:rPr lang="es-CO" sz="2500" dirty="0">
                <a:solidFill>
                  <a:srgbClr val="00A5A4"/>
                </a:solidFill>
                <a:cs typeface="Arial" panose="020B0604020202020204" pitchFamily="34" charset="0"/>
              </a:rPr>
              <a:t>Savia Salud EPS, cuenta con los siguientes canales de recepción de solicitudes, adicional a los puntos de atención al usuario: </a:t>
            </a:r>
          </a:p>
          <a:p>
            <a:pPr algn="just">
              <a:lnSpc>
                <a:spcPct val="107000"/>
              </a:lnSpc>
            </a:pPr>
            <a:r>
              <a:rPr lang="es-CO" sz="2500" dirty="0">
                <a:solidFill>
                  <a:srgbClr val="00A5A4"/>
                </a:solidFill>
                <a:cs typeface="Arial" panose="020B0604020202020204" pitchFamily="34" charset="0"/>
              </a:rPr>
              <a:t>Sitio web: https://www.saviasaludeps.com/sitioweb/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O" sz="2500" dirty="0">
                <a:solidFill>
                  <a:srgbClr val="00A5A4"/>
                </a:solidFill>
                <a:cs typeface="Arial" panose="020B0604020202020204" pitchFamily="34" charset="0"/>
              </a:rPr>
              <a:t>Correo electrónico: atencionalciudadano@saviasaludeps.com</a:t>
            </a:r>
          </a:p>
        </p:txBody>
      </p:sp>
    </p:spTree>
    <p:extLst>
      <p:ext uri="{BB962C8B-B14F-4D97-AF65-F5344CB8AC3E}">
        <p14:creationId xmlns:p14="http://schemas.microsoft.com/office/powerpoint/2010/main" val="94357477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EDBAA3E-6A59-509A-696A-7D56963118C4}"/>
              </a:ext>
            </a:extLst>
          </p:cNvPr>
          <p:cNvSpPr txBox="1"/>
          <p:nvPr/>
        </p:nvSpPr>
        <p:spPr>
          <a:xfrm>
            <a:off x="982638" y="1845618"/>
            <a:ext cx="9649072" cy="3364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s-CO" sz="2500" b="1" dirty="0">
                <a:solidFill>
                  <a:srgbClr val="006D74"/>
                </a:solidFill>
                <a:cs typeface="Arial" panose="020B0604020202020204" pitchFamily="34" charset="0"/>
              </a:rPr>
              <a:t>3. ¿Qué plan tiene la EPS para mejorar los pasivos?</a:t>
            </a:r>
          </a:p>
          <a:p>
            <a:pPr algn="just">
              <a:lnSpc>
                <a:spcPct val="107000"/>
              </a:lnSpc>
            </a:pPr>
            <a:endParaRPr lang="es-CO" sz="2500" b="1" dirty="0">
              <a:solidFill>
                <a:srgbClr val="006D74"/>
              </a:solidFill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es-CO" sz="2500" b="1" dirty="0">
                <a:solidFill>
                  <a:srgbClr val="006D74"/>
                </a:solidFill>
                <a:cs typeface="Arial" panose="020B0604020202020204" pitchFamily="34" charset="0"/>
              </a:rPr>
              <a:t>Respuesta:</a:t>
            </a:r>
          </a:p>
          <a:p>
            <a:pPr algn="just">
              <a:lnSpc>
                <a:spcPct val="107000"/>
              </a:lnSpc>
            </a:pPr>
            <a:r>
              <a:rPr lang="es-CO" sz="2500" dirty="0">
                <a:solidFill>
                  <a:srgbClr val="00A5A4"/>
                </a:solidFill>
                <a:cs typeface="Arial" panose="020B0604020202020204" pitchFamily="34" charset="0"/>
              </a:rPr>
              <a:t>Mejorar el indicador de siniestralidad (inversión en salud/ingresos) y ajustar contratación buscando eficiencias y mejores resultados en salud. Esto permite mejorar los resultados financieros y por ende los pasivos de la entidad.</a:t>
            </a: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es-CO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O" sz="2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62262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B2F6D82-4981-5AAC-A06F-80D8A50040D5}"/>
              </a:ext>
            </a:extLst>
          </p:cNvPr>
          <p:cNvSpPr txBox="1"/>
          <p:nvPr/>
        </p:nvSpPr>
        <p:spPr>
          <a:xfrm>
            <a:off x="838622" y="1845618"/>
            <a:ext cx="9937104" cy="29556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es-CO" sz="2500" b="1" dirty="0">
                <a:solidFill>
                  <a:srgbClr val="006D74"/>
                </a:solidFill>
                <a:cs typeface="Arial" panose="020B0604020202020204" pitchFamily="34" charset="0"/>
              </a:rPr>
              <a:t>4. Por favor más agilidad en los contratos con Metrosalud exámenes y citas con especialistas menos trabas evitemos glosas y muertes de los usuarios.</a:t>
            </a:r>
          </a:p>
          <a:p>
            <a:pPr lvl="0" algn="just">
              <a:lnSpc>
                <a:spcPct val="107000"/>
              </a:lnSpc>
            </a:pPr>
            <a:r>
              <a:rPr lang="es-CO" sz="2500" b="1" dirty="0">
                <a:solidFill>
                  <a:srgbClr val="006D74"/>
                </a:solidFill>
                <a:cs typeface="Arial" panose="020B0604020202020204" pitchFamily="34" charset="0"/>
              </a:rPr>
              <a:t>Respuesta:</a:t>
            </a:r>
          </a:p>
          <a:p>
            <a:pPr algn="just">
              <a:lnSpc>
                <a:spcPct val="107000"/>
              </a:lnSpc>
            </a:pPr>
            <a:r>
              <a:rPr lang="es-CO" sz="2500" dirty="0">
                <a:solidFill>
                  <a:srgbClr val="00A5A4"/>
                </a:solidFill>
                <a:cs typeface="Arial" panose="020B0604020202020204" pitchFamily="34" charset="0"/>
              </a:rPr>
              <a:t>Tenemos mesas de trabajo con la IPS Metrosalud con el objetivo de potenciar y mejorar la atención de nuestros afiliados en Medellín. Esta estrategia nos permite ir mejorando y ajustando con la IPS constantemente</a:t>
            </a:r>
          </a:p>
        </p:txBody>
      </p:sp>
    </p:spTree>
    <p:extLst>
      <p:ext uri="{BB962C8B-B14F-4D97-AF65-F5344CB8AC3E}">
        <p14:creationId xmlns:p14="http://schemas.microsoft.com/office/powerpoint/2010/main" val="66251471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1F660CE-72B0-B6AB-FFC6-E22A6D9F15EA}"/>
              </a:ext>
            </a:extLst>
          </p:cNvPr>
          <p:cNvSpPr txBox="1"/>
          <p:nvPr/>
        </p:nvSpPr>
        <p:spPr>
          <a:xfrm>
            <a:off x="910630" y="1917626"/>
            <a:ext cx="8784976" cy="33672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s-CO" sz="2500" b="1" dirty="0">
                <a:solidFill>
                  <a:srgbClr val="006D74"/>
                </a:solidFill>
                <a:cs typeface="Arial" panose="020B0604020202020204" pitchFamily="34" charset="0"/>
              </a:rPr>
              <a:t>5. En tuberculosis todavía hay exámenes que aún no están capitado y por eso no se puedes hacer el logaritmo como lo indica INS.</a:t>
            </a:r>
          </a:p>
          <a:p>
            <a:pPr algn="just">
              <a:lnSpc>
                <a:spcPct val="107000"/>
              </a:lnSpc>
            </a:pPr>
            <a:r>
              <a:rPr lang="es-CO" sz="2500" b="1" dirty="0">
                <a:solidFill>
                  <a:srgbClr val="006D74"/>
                </a:solidFill>
                <a:cs typeface="Arial" panose="020B0604020202020204" pitchFamily="34" charset="0"/>
              </a:rPr>
              <a:t>Respuesta: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O" sz="2500" dirty="0">
                <a:solidFill>
                  <a:srgbClr val="00A5A4"/>
                </a:solidFill>
                <a:cs typeface="Arial" panose="020B0604020202020204" pitchFamily="34" charset="0"/>
              </a:rPr>
              <a:t>La modalidad de pago no es barrera para el cumplimiento de los lineamientos nacionales vigentes, los exámenes requeridos para el diagnóstico y manejo se realizan en los prestadores complementarios bajo la modalidad de contrato evento. </a:t>
            </a:r>
          </a:p>
        </p:txBody>
      </p:sp>
    </p:spTree>
    <p:extLst>
      <p:ext uri="{BB962C8B-B14F-4D97-AF65-F5344CB8AC3E}">
        <p14:creationId xmlns:p14="http://schemas.microsoft.com/office/powerpoint/2010/main" val="384266654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DB21721-EA0D-BFC9-89DE-8E73AFC72D36}"/>
              </a:ext>
            </a:extLst>
          </p:cNvPr>
          <p:cNvSpPr txBox="1"/>
          <p:nvPr/>
        </p:nvSpPr>
        <p:spPr>
          <a:xfrm>
            <a:off x="982638" y="1197546"/>
            <a:ext cx="9145016" cy="37789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es-CO" sz="2500" b="1" dirty="0">
                <a:solidFill>
                  <a:srgbClr val="006D74"/>
                </a:solidFill>
                <a:cs typeface="Arial" panose="020B0604020202020204" pitchFamily="34" charset="0"/>
              </a:rPr>
              <a:t>6. </a:t>
            </a:r>
            <a:r>
              <a:rPr lang="es-MX" sz="2500" b="1" dirty="0">
                <a:solidFill>
                  <a:srgbClr val="006D74"/>
                </a:solidFill>
                <a:cs typeface="Arial" panose="020B0604020202020204" pitchFamily="34" charset="0"/>
              </a:rPr>
              <a:t>Saludo que pena se solicitan los servicios antes de acudir a tutela, pero no se da en algunos casos la respuesta oportuna antes de acudir a tutela </a:t>
            </a:r>
          </a:p>
          <a:p>
            <a:pPr lvl="0" algn="just">
              <a:lnSpc>
                <a:spcPct val="107000"/>
              </a:lnSpc>
            </a:pPr>
            <a:r>
              <a:rPr lang="es-MX" sz="2500" b="1" dirty="0">
                <a:solidFill>
                  <a:srgbClr val="006D74"/>
                </a:solidFill>
                <a:cs typeface="Arial" panose="020B0604020202020204" pitchFamily="34" charset="0"/>
              </a:rPr>
              <a:t>Respuesta: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es-CO" sz="2500" dirty="0">
                <a:solidFill>
                  <a:srgbClr val="00A5A4"/>
                </a:solidFill>
                <a:cs typeface="Arial" panose="020B0604020202020204" pitchFamily="34" charset="0"/>
              </a:rPr>
              <a:t>Realizamos mesas de trabajo con nuestra red prestadora y a nivel interno efectuamos ajustes a los procesos con el objetivo de potenciar y mejorar la atención de nuestros afiliados, esta estrategia nos permite ir mejorando y ajustando constantemente la oportunidad y la calidad en el servicio.</a:t>
            </a:r>
          </a:p>
        </p:txBody>
      </p:sp>
    </p:spTree>
    <p:extLst>
      <p:ext uri="{BB962C8B-B14F-4D97-AF65-F5344CB8AC3E}">
        <p14:creationId xmlns:p14="http://schemas.microsoft.com/office/powerpoint/2010/main" val="3625213972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2359</TotalTime>
  <Words>756</Words>
  <Application>Microsoft Office PowerPoint</Application>
  <PresentationFormat>Personalizado</PresentationFormat>
  <Paragraphs>37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lmperez</cp:lastModifiedBy>
  <cp:revision>81</cp:revision>
  <dcterms:created xsi:type="dcterms:W3CDTF">2021-01-16T20:41:53Z</dcterms:created>
  <dcterms:modified xsi:type="dcterms:W3CDTF">2023-05-05T16:41:50Z</dcterms:modified>
</cp:coreProperties>
</file>