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3" r:id="rId3"/>
    <p:sldId id="342" r:id="rId4"/>
    <p:sldId id="335" r:id="rId5"/>
    <p:sldId id="343" r:id="rId6"/>
    <p:sldId id="344" r:id="rId7"/>
    <p:sldId id="351" r:id="rId8"/>
    <p:sldId id="345" r:id="rId9"/>
    <p:sldId id="353" r:id="rId10"/>
    <p:sldId id="346" r:id="rId11"/>
    <p:sldId id="347" r:id="rId12"/>
    <p:sldId id="348" r:id="rId13"/>
    <p:sldId id="349" r:id="rId14"/>
    <p:sldId id="288" r:id="rId15"/>
  </p:sldIdLst>
  <p:sldSz cx="12190413" cy="6859588"/>
  <p:notesSz cx="6858000" cy="9144000"/>
  <p:custDataLst>
    <p:tags r:id="rId17"/>
  </p:custDataLst>
  <p:defaultTextStyle>
    <a:defPPr>
      <a:defRPr lang="es-CO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162"/>
    <a:srgbClr val="009B86"/>
    <a:srgbClr val="006D74"/>
    <a:srgbClr val="00A5A4"/>
    <a:srgbClr val="9BBB59"/>
    <a:srgbClr val="13A28B"/>
    <a:srgbClr val="0098A4"/>
    <a:srgbClr val="3AC4B7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44" autoAdjust="0"/>
    <p:restoredTop sz="93969" autoAdjust="0"/>
  </p:normalViewPr>
  <p:slideViewPr>
    <p:cSldViewPr>
      <p:cViewPr varScale="1">
        <p:scale>
          <a:sx n="69" d="100"/>
          <a:sy n="69" d="100"/>
        </p:scale>
        <p:origin x="408" y="6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52117-1CDE-49C9-AA8B-8CDFB8F7102C}" type="datetimeFigureOut">
              <a:rPr lang="es-CO" smtClean="0"/>
              <a:t>31/01/2024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7F857-95B7-4AF3-BC02-B0F4E65BDE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096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7F857-95B7-4AF3-BC02-B0F4E65BDEE8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1316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42612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6576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2149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5049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3185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9844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2141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5207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3087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7503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7544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viasaludeps.com/sitioweb/index.php/normativo/rendicion-de-cuentas2?view=contratos&amp;id=3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241DEDA-E2F1-05E9-44CD-CE9BC8C0361A}"/>
              </a:ext>
            </a:extLst>
          </p:cNvPr>
          <p:cNvSpPr txBox="1"/>
          <p:nvPr/>
        </p:nvSpPr>
        <p:spPr>
          <a:xfrm>
            <a:off x="910630" y="2398742"/>
            <a:ext cx="9073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006D74"/>
                </a:solidFill>
                <a:cs typeface="Arial" panose="020B0604020202020204" pitchFamily="34" charset="0"/>
              </a:rPr>
              <a:t>Política de Participación Social en Salud </a:t>
            </a:r>
          </a:p>
          <a:p>
            <a:r>
              <a:rPr lang="es-MX" sz="4000" b="1" dirty="0">
                <a:solidFill>
                  <a:srgbClr val="006D74"/>
                </a:solidFill>
                <a:cs typeface="Arial" panose="020B0604020202020204" pitchFamily="34" charset="0"/>
                <a:sym typeface="Calibri"/>
              </a:rPr>
              <a:t>Informe de Gestión </a:t>
            </a:r>
            <a:r>
              <a:rPr lang="es-ES" sz="4000" b="1" dirty="0">
                <a:solidFill>
                  <a:srgbClr val="006D74"/>
                </a:solidFill>
                <a:cs typeface="Arial" panose="020B060402020202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02565071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A8FA3B0-7F20-8B88-2EAD-6BDC0FA63EBD}"/>
              </a:ext>
            </a:extLst>
          </p:cNvPr>
          <p:cNvSpPr txBox="1"/>
          <p:nvPr/>
        </p:nvSpPr>
        <p:spPr>
          <a:xfrm>
            <a:off x="1126654" y="693490"/>
            <a:ext cx="60983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000" b="1" dirty="0">
                <a:solidFill>
                  <a:srgbClr val="006D74"/>
                </a:solidFill>
                <a:cs typeface="Arial" panose="020B0604020202020204" pitchFamily="34" charset="0"/>
                <a:sym typeface="Calibri"/>
              </a:rPr>
              <a:t>4- Control social en Salud</a:t>
            </a:r>
            <a:endParaRPr lang="es-MX" sz="3000" b="1" dirty="0">
              <a:solidFill>
                <a:srgbClr val="006D74"/>
              </a:solidFill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43DD7C-E4E2-B122-5A41-6EEA29AC0AAC}"/>
              </a:ext>
            </a:extLst>
          </p:cNvPr>
          <p:cNvSpPr txBox="1"/>
          <p:nvPr/>
        </p:nvSpPr>
        <p:spPr>
          <a:xfrm>
            <a:off x="838622" y="1641783"/>
            <a:ext cx="964907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</a:rPr>
              <a:t>Savia Salud EPS reconoce que el control ciudadano a los diferentes actores del sistema es fundamental para la construcción social de la salud, por lo tanto:</a:t>
            </a:r>
          </a:p>
          <a:p>
            <a:pPr algn="just"/>
            <a:endParaRPr lang="es-MX" sz="2400" dirty="0">
              <a:solidFill>
                <a:srgbClr val="2A5162"/>
              </a:solidFill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</a:rPr>
              <a:t>-Mantiene canales de comunicación formales y con respuesta oportuna a las solicitudes de la ciudadanía:</a:t>
            </a:r>
          </a:p>
          <a:p>
            <a:pPr algn="just"/>
            <a:endParaRPr lang="es-MX" sz="2400" dirty="0">
              <a:solidFill>
                <a:srgbClr val="2A5162"/>
              </a:solidFill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</a:rPr>
              <a:t>-Actualmente cuenta con: correos electrónicos, página web, línea telefónica, redes sociales, buzones de sugerencias, puntos de atención presencial, mercurio, </a:t>
            </a:r>
            <a:r>
              <a:rPr lang="es-MX" sz="2400" dirty="0" err="1">
                <a:solidFill>
                  <a:srgbClr val="2A5162"/>
                </a:solidFill>
                <a:cs typeface="Arial" panose="020B0604020202020204" pitchFamily="34" charset="0"/>
              </a:rPr>
              <a:t>chatbot</a:t>
            </a:r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</a:rPr>
              <a:t> AVIS y WhatsApp 3145874080.</a:t>
            </a:r>
          </a:p>
          <a:p>
            <a:pPr algn="just"/>
            <a:endParaRPr lang="es-MX" sz="2400" dirty="0">
              <a:solidFill>
                <a:srgbClr val="00A5A4"/>
              </a:solidFill>
              <a:cs typeface="Calibri" panose="020F0502020204030204" pitchFamily="34" charset="0"/>
            </a:endParaRPr>
          </a:p>
          <a:p>
            <a:pPr algn="just"/>
            <a:r>
              <a:rPr lang="es-MX" sz="2400" dirty="0">
                <a:solidFill>
                  <a:srgbClr val="00A5A4"/>
                </a:solidFill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90164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74718F-3261-2EC9-B64D-31400FCA9002}"/>
              </a:ext>
            </a:extLst>
          </p:cNvPr>
          <p:cNvSpPr txBox="1"/>
          <p:nvPr/>
        </p:nvSpPr>
        <p:spPr>
          <a:xfrm>
            <a:off x="838622" y="1190719"/>
            <a:ext cx="9721080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MX" sz="2400" dirty="0">
              <a:solidFill>
                <a:srgbClr val="2A5162"/>
              </a:solidFill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</a:rPr>
              <a:t>-Savia Salud EPS presenta informe mensual de manifestaciones, identifica las principales causas de manifestaciones por procesos y con los líderes de la organización genera estrategias conjuntas de intervención.</a:t>
            </a:r>
          </a:p>
          <a:p>
            <a:pPr algn="just"/>
            <a:endParaRPr lang="es-MX" sz="2400" dirty="0">
              <a:solidFill>
                <a:srgbClr val="2A5162"/>
              </a:solidFill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</a:rPr>
              <a:t>-En trabajo conjunto con la asociación de usuarios departamental, se hizo seguimiento a la implementación del plan de acción de la Política de Participación Social en Salud. </a:t>
            </a:r>
          </a:p>
          <a:p>
            <a:pPr algn="just"/>
            <a:endParaRPr lang="es-MX" sz="2100" b="0" i="0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6578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CD79A8-FE59-D474-485E-3C8D297E2A98}"/>
              </a:ext>
            </a:extLst>
          </p:cNvPr>
          <p:cNvSpPr txBox="1"/>
          <p:nvPr/>
        </p:nvSpPr>
        <p:spPr>
          <a:xfrm>
            <a:off x="1342678" y="837506"/>
            <a:ext cx="71287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000" b="1" dirty="0">
                <a:solidFill>
                  <a:srgbClr val="006D74"/>
                </a:solidFill>
                <a:cs typeface="Arial" panose="020B0604020202020204" pitchFamily="34" charset="0"/>
                <a:sym typeface="Calibri"/>
              </a:rPr>
              <a:t>5- Gestión y garantía en salud con participación en el proceso de decisión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CC158D-D841-8E7F-7998-A4BC6D1E70FA}"/>
              </a:ext>
            </a:extLst>
          </p:cNvPr>
          <p:cNvSpPr txBox="1"/>
          <p:nvPr/>
        </p:nvSpPr>
        <p:spPr>
          <a:xfrm>
            <a:off x="262558" y="1989634"/>
            <a:ext cx="11449272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</a:rPr>
              <a:t>Con el objetivo de permitir que la ciudadanía se apropie de los elementos necesarios para participar en los procesos de gestión del sector salud y en los espacios de decisión, Savia Salud EPS: </a:t>
            </a:r>
          </a:p>
          <a:p>
            <a:pPr algn="just"/>
            <a:endParaRPr lang="es-MX" sz="2400" dirty="0">
              <a:solidFill>
                <a:srgbClr val="2A5162"/>
              </a:solidFill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</a:rPr>
              <a:t>- Publicó en el sitio web de la EPS el informe de rendición de cuentas correspondiente al año 2022.  se comparte link.</a:t>
            </a:r>
          </a:p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</a:rPr>
              <a:t>https://www.saviasaludeps.com/sitioweb/index.php/normativo/rendicion-de-cuentas2?view=contratos&amp;id=36</a:t>
            </a:r>
          </a:p>
          <a:p>
            <a:pPr algn="just"/>
            <a:endParaRPr lang="es-MX" sz="2000" dirty="0">
              <a:solidFill>
                <a:srgbClr val="2350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216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2B45A7-A989-FAF0-2A5B-A7AC6C33C361}"/>
              </a:ext>
            </a:extLst>
          </p:cNvPr>
          <p:cNvSpPr txBox="1"/>
          <p:nvPr/>
        </p:nvSpPr>
        <p:spPr>
          <a:xfrm>
            <a:off x="910630" y="982970"/>
            <a:ext cx="964907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</a:rPr>
              <a:t>- Por medio de la plataforma digital YouTube, transmitió la audiencia pública de rendición de cuentas permitiendo la interacción con los asistentes. El video cuenta a la fecha con un total de 1063 vistas. </a:t>
            </a:r>
          </a:p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</a:rPr>
              <a:t>Lo anterior es posible identificarlo en el siguiente link.</a:t>
            </a:r>
          </a:p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</a:rPr>
              <a:t>https://youtube.com/live/u-UAmkaKo7w</a:t>
            </a:r>
          </a:p>
          <a:p>
            <a:pPr algn="just"/>
            <a:endParaRPr lang="es-MX" sz="2400" dirty="0">
              <a:solidFill>
                <a:srgbClr val="2A5162"/>
              </a:solidFill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</a:rPr>
              <a:t>- Divulgó en el sitio web de la EPS, el acta de la audiencia pública de rendición de cuentas y las respuestas a las inquietudes y comentarios realizados por los asistentes por medio del chat de la plataforma YouTube. </a:t>
            </a:r>
          </a:p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</a:rPr>
              <a:t>Para validar lo anterior, se comparte el link</a:t>
            </a:r>
          </a:p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https://www.saviasaludeps.com/sitioweb/index.php/normativo/rendicion-de-cuentas2?view=contratos&amp;id=36</a:t>
            </a:r>
            <a:endParaRPr lang="es-MX" sz="2400" dirty="0">
              <a:solidFill>
                <a:srgbClr val="2A5162"/>
              </a:solidFill>
              <a:cs typeface="Arial" panose="020B0604020202020204" pitchFamily="34" charset="0"/>
            </a:endParaRPr>
          </a:p>
          <a:p>
            <a:pPr algn="just"/>
            <a:endParaRPr lang="es-MX" sz="2400" dirty="0">
              <a:solidFill>
                <a:srgbClr val="00A5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</a:rPr>
              <a:t>- Realizó reuniones periódicas con la  veeduría ciudadana</a:t>
            </a:r>
          </a:p>
          <a:p>
            <a:pPr algn="just"/>
            <a:endParaRPr lang="es-MX" sz="2400" dirty="0">
              <a:solidFill>
                <a:srgbClr val="00A5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57987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085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A71D45-B5AD-443B-8264-A0B47AF93651}"/>
              </a:ext>
            </a:extLst>
          </p:cNvPr>
          <p:cNvSpPr txBox="1"/>
          <p:nvPr/>
        </p:nvSpPr>
        <p:spPr>
          <a:xfrm>
            <a:off x="1846734" y="1125538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>
                <a:solidFill>
                  <a:srgbClr val="006D74"/>
                </a:solidFill>
                <a:cs typeface="Arial" panose="020B0604020202020204" pitchFamily="34" charset="0"/>
              </a:rPr>
              <a:t>POLITICA DE PARTICIPACIÓN SOCIAL EN SALUD (PPSS) </a:t>
            </a:r>
          </a:p>
          <a:p>
            <a:r>
              <a:rPr lang="es-MX" sz="3000" b="1" dirty="0">
                <a:solidFill>
                  <a:srgbClr val="006D74"/>
                </a:solidFill>
                <a:cs typeface="Arial" panose="020B0604020202020204" pitchFamily="34" charset="0"/>
              </a:rPr>
              <a:t>Resolución 2063 de 2017</a:t>
            </a:r>
            <a:endParaRPr lang="es-CO" sz="3000" b="1" dirty="0">
              <a:solidFill>
                <a:srgbClr val="006D74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63286-8194-4896-AA00-9F502A98614D}"/>
              </a:ext>
            </a:extLst>
          </p:cNvPr>
          <p:cNvSpPr txBox="1"/>
          <p:nvPr/>
        </p:nvSpPr>
        <p:spPr>
          <a:xfrm>
            <a:off x="262559" y="371782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6D74"/>
                </a:solidFill>
                <a:cs typeface="Arial" panose="020B0604020202020204" pitchFamily="34" charset="0"/>
              </a:rPr>
              <a:t>OBJETIVO </a:t>
            </a:r>
          </a:p>
          <a:p>
            <a:r>
              <a:rPr lang="es-MX" sz="2000" b="1" dirty="0">
                <a:solidFill>
                  <a:srgbClr val="006D74"/>
                </a:solidFill>
                <a:cs typeface="Arial" panose="020B0604020202020204" pitchFamily="34" charset="0"/>
              </a:rPr>
              <a:t> DE LA POLÍTICA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747039-F7EA-FE00-95A5-379C63A211B3}"/>
              </a:ext>
            </a:extLst>
          </p:cNvPr>
          <p:cNvSpPr txBox="1"/>
          <p:nvPr/>
        </p:nvSpPr>
        <p:spPr>
          <a:xfrm>
            <a:off x="2350791" y="3056394"/>
            <a:ext cx="82809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rgbClr val="2A5162"/>
                </a:solidFill>
                <a:cs typeface="Arial" panose="020B0604020202020204" pitchFamily="34" charset="0"/>
              </a:rPr>
              <a:t>Planificar y desarrollar las directrices que le permitan al Estado y a las instituciones garantizar el derecho a la participación social en salud y su fortalecimiento; y a la ciudadanía la apropiación de mecanismos y condiciones para ejercer la participación con decisión para el cumplimiento del derecho a la salud</a:t>
            </a:r>
            <a:r>
              <a:rPr lang="es-CO" sz="2400" dirty="0">
                <a:solidFill>
                  <a:srgbClr val="00A5A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CO" sz="2400" dirty="0">
              <a:solidFill>
                <a:srgbClr val="00A5A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34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728AC62-70E7-17EB-200C-344104AFE4F6}"/>
              </a:ext>
            </a:extLst>
          </p:cNvPr>
          <p:cNvSpPr txBox="1"/>
          <p:nvPr/>
        </p:nvSpPr>
        <p:spPr>
          <a:xfrm>
            <a:off x="2206774" y="909514"/>
            <a:ext cx="6098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dirty="0">
                <a:solidFill>
                  <a:srgbClr val="006D74"/>
                </a:solidFill>
                <a:latin typeface="Calibri"/>
                <a:cs typeface="Calibri"/>
                <a:sym typeface="Calibri"/>
              </a:rPr>
              <a:t>Presentación</a:t>
            </a:r>
            <a:endParaRPr lang="es-MX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14CE27-0016-6617-8D69-0D48A888790B}"/>
              </a:ext>
            </a:extLst>
          </p:cNvPr>
          <p:cNvSpPr txBox="1"/>
          <p:nvPr/>
        </p:nvSpPr>
        <p:spPr>
          <a:xfrm>
            <a:off x="1342678" y="1989634"/>
            <a:ext cx="892899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  <a:sym typeface="Calibri"/>
              </a:rPr>
              <a:t>En Savia Salud EPS, somos conscientes de la importancia de la Participación Social y en el proceso de implementación progresiva de la PPSS, se han diseñado y puesto en marcha estrategias para garantizar escenarios para la participación, la interlocución con la ciudadanía y el desarrollo de habilidades para el ejercicio pleno de los derechos.    </a:t>
            </a:r>
          </a:p>
          <a:p>
            <a:pPr marR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rgbClr val="2A5162"/>
              </a:solidFill>
              <a:cs typeface="Arial" panose="020B0604020202020204" pitchFamily="34" charset="0"/>
              <a:sym typeface="Calibri"/>
            </a:endParaRPr>
          </a:p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  <a:sym typeface="Calibri"/>
              </a:rPr>
              <a:t>En el año 2023 se formuló e implementó el plan de acción por medio del cual se dio cumplimento a los ejes estratégicos y líneas de acción dispuestas por la Política de Participación Social en Salud.</a:t>
            </a:r>
          </a:p>
        </p:txBody>
      </p:sp>
    </p:spTree>
    <p:extLst>
      <p:ext uri="{BB962C8B-B14F-4D97-AF65-F5344CB8AC3E}">
        <p14:creationId xmlns:p14="http://schemas.microsoft.com/office/powerpoint/2010/main" val="1786291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>
            <a:extLst>
              <a:ext uri="{FF2B5EF4-FFF2-40B4-BE49-F238E27FC236}">
                <a16:creationId xmlns:a16="http://schemas.microsoft.com/office/drawing/2014/main" id="{C6291A80-9DA6-BA44-BA38-B7906968D198}"/>
              </a:ext>
            </a:extLst>
          </p:cNvPr>
          <p:cNvSpPr txBox="1"/>
          <p:nvPr/>
        </p:nvSpPr>
        <p:spPr>
          <a:xfrm>
            <a:off x="1650314" y="638447"/>
            <a:ext cx="5628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b="1" dirty="0">
                <a:solidFill>
                  <a:srgbClr val="006D74"/>
                </a:solidFill>
                <a:cs typeface="Arial" panose="020B0604020202020204" pitchFamily="34" charset="0"/>
              </a:rPr>
              <a:t>Ejes estratégicos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095207" y="1923208"/>
            <a:ext cx="5628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600"/>
          </a:p>
          <a:p>
            <a:endParaRPr lang="es-CO" sz="1600"/>
          </a:p>
          <a:p>
            <a:pPr algn="just"/>
            <a:endParaRPr lang="es-CO" sz="1600" b="1">
              <a:solidFill>
                <a:srgbClr val="23505E"/>
              </a:solidFill>
            </a:endParaRPr>
          </a:p>
          <a:p>
            <a:pPr algn="just"/>
            <a:endParaRPr lang="es-CO" sz="1600" b="1">
              <a:solidFill>
                <a:srgbClr val="23505E"/>
              </a:solidFill>
            </a:endParaRPr>
          </a:p>
          <a:p>
            <a:pPr algn="just"/>
            <a:endParaRPr lang="es-CO" sz="1600" dirty="0">
              <a:solidFill>
                <a:srgbClr val="23505E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3D74168-8130-4154-94D5-9499CD5140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E4B8C81-6DC3-4051-80C0-E2F989F0A374}"/>
              </a:ext>
            </a:extLst>
          </p:cNvPr>
          <p:cNvSpPr txBox="1"/>
          <p:nvPr/>
        </p:nvSpPr>
        <p:spPr>
          <a:xfrm>
            <a:off x="622598" y="1701602"/>
            <a:ext cx="96222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>
                <a:solidFill>
                  <a:srgbClr val="006D74"/>
                </a:solidFill>
                <a:cs typeface="Arial" panose="020B0604020202020204" pitchFamily="34" charset="0"/>
              </a:rPr>
              <a:t>1- Fortalecimiento institucional </a:t>
            </a:r>
          </a:p>
          <a:p>
            <a:pPr algn="just"/>
            <a:endParaRPr lang="es-CO" sz="2000" b="1" dirty="0">
              <a:solidFill>
                <a:srgbClr val="006D74"/>
              </a:solidFill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</a:rPr>
              <a:t>Para el fortalecimiento de las capacidades institucionales Savia Salud EPS:</a:t>
            </a:r>
          </a:p>
          <a:p>
            <a:pPr algn="just"/>
            <a:endParaRPr lang="es-MX" sz="2400" dirty="0">
              <a:solidFill>
                <a:srgbClr val="2A5162"/>
              </a:solidFill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</a:rPr>
              <a:t>Dispuso del recurso humano dedicado al fomento y gestión de los procesos de participación social y se mantuvo la Directiva Gerencial para la adopción institucional de la Política de Participación Social en Salud.</a:t>
            </a:r>
          </a:p>
          <a:p>
            <a:pPr algn="just"/>
            <a:endParaRPr lang="es-MX" sz="2400" dirty="0">
              <a:solidFill>
                <a:srgbClr val="2A5162"/>
              </a:solidFill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</a:rPr>
              <a:t>Socializó a 215 colaboradores la Política de Participación Social en Salud y el plan de acción diseñado para su implementación</a:t>
            </a:r>
            <a:r>
              <a:rPr lang="es-MX" sz="2400" dirty="0">
                <a:solidFill>
                  <a:srgbClr val="00A5A4"/>
                </a:solidFill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s-MX" sz="2400" dirty="0">
                <a:solidFill>
                  <a:srgbClr val="00A5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930346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EC8C7A9-C2A8-EE5E-A803-30E3548CBB8E}"/>
              </a:ext>
            </a:extLst>
          </p:cNvPr>
          <p:cNvSpPr txBox="1"/>
          <p:nvPr/>
        </p:nvSpPr>
        <p:spPr>
          <a:xfrm>
            <a:off x="766614" y="1906300"/>
            <a:ext cx="9001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</a:rPr>
              <a:t>Recibió asesoría técnica de la Secretaría Seccional de Salud y Protección Social para la implementación de la Política de Participación Social en Salud.</a:t>
            </a:r>
          </a:p>
          <a:p>
            <a:pPr algn="just"/>
            <a:endParaRPr lang="es-MX" sz="2400" dirty="0">
              <a:solidFill>
                <a:srgbClr val="2A5162"/>
              </a:solidFill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</a:rPr>
              <a:t>Durante el año 2023 se realizaron reuniones periódicas con la junta directiva de la asociación de usuarios departamental AUDASS</a:t>
            </a:r>
            <a:r>
              <a:rPr lang="es-CO" sz="2400" dirty="0">
                <a:solidFill>
                  <a:srgbClr val="2A5162"/>
                </a:solidFill>
                <a:cs typeface="Arial" panose="020B0604020202020204" pitchFamily="34" charset="0"/>
              </a:rPr>
              <a:t> con el objetivo de fortalecer el proceso de participación y control social en salud.</a:t>
            </a:r>
            <a:endParaRPr lang="es-MX" sz="2400" dirty="0">
              <a:solidFill>
                <a:srgbClr val="2A516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414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0779C30-15B5-44EB-51BF-CDF7DF1FD974}"/>
              </a:ext>
            </a:extLst>
          </p:cNvPr>
          <p:cNvSpPr txBox="1"/>
          <p:nvPr/>
        </p:nvSpPr>
        <p:spPr>
          <a:xfrm>
            <a:off x="1270670" y="333450"/>
            <a:ext cx="87849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000" b="1" dirty="0">
                <a:solidFill>
                  <a:srgbClr val="006D74"/>
                </a:solidFill>
                <a:cs typeface="Arial" panose="020B0604020202020204" pitchFamily="34" charset="0"/>
                <a:sym typeface="Calibri"/>
              </a:rPr>
              <a:t>2- Empoderamiento de la ciudadanía y las organizaciones sociales en salud</a:t>
            </a:r>
            <a:endParaRPr lang="es-MX" sz="3000" b="1" dirty="0">
              <a:solidFill>
                <a:srgbClr val="006D74"/>
              </a:solidFill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63100E-8CA2-023F-EB5B-D57618048683}"/>
              </a:ext>
            </a:extLst>
          </p:cNvPr>
          <p:cNvSpPr txBox="1"/>
          <p:nvPr/>
        </p:nvSpPr>
        <p:spPr>
          <a:xfrm>
            <a:off x="766614" y="1341562"/>
            <a:ext cx="102971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MX" sz="2400" dirty="0">
              <a:solidFill>
                <a:srgbClr val="00A5A4"/>
              </a:solidFill>
              <a:cs typeface="Calibri" panose="020F0502020204030204" pitchFamily="34" charset="0"/>
            </a:endParaRPr>
          </a:p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</a:rPr>
              <a:t>Para fortalecer las instancias que desarrollan procesos participativos Savia Salud EPS:</a:t>
            </a:r>
          </a:p>
          <a:p>
            <a:pPr algn="just"/>
            <a:endParaRPr lang="es-MX" sz="2400" dirty="0">
              <a:solidFill>
                <a:srgbClr val="2A5162"/>
              </a:solidFill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</a:rPr>
              <a:t>-Cuenta con una estrategia pedagógica dirigida a integrantes de la  Asociaciones de Usuarios y usuarios en general orientada a formar habilidades para el ejercicio de la participación social en los municipios donde hace presencia la EPS.</a:t>
            </a:r>
          </a:p>
          <a:p>
            <a:pPr algn="just"/>
            <a:endParaRPr lang="es-MX" sz="2400" dirty="0">
              <a:solidFill>
                <a:srgbClr val="2A5162"/>
              </a:solidFill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</a:rPr>
              <a:t>-Realizó asamblea de asociación de usuario el  27 de abril, en la modalidad virtual y presencial, con el objetivo de llegar a todos los afiliados en los municipios donde la EAPB tiene presencia.</a:t>
            </a:r>
          </a:p>
          <a:p>
            <a:pPr algn="just"/>
            <a:endParaRPr lang="es-MX" sz="2400" dirty="0">
              <a:solidFill>
                <a:srgbClr val="00A5A4"/>
              </a:solidFill>
              <a:cs typeface="Calibri" panose="020F0502020204030204" pitchFamily="34" charset="0"/>
            </a:endParaRPr>
          </a:p>
          <a:p>
            <a:pPr algn="just"/>
            <a:endParaRPr lang="es-MX" sz="2400" dirty="0">
              <a:solidFill>
                <a:srgbClr val="00A5A4"/>
              </a:solidFill>
              <a:cs typeface="Calibri" panose="020F0502020204030204" pitchFamily="34" charset="0"/>
            </a:endParaRPr>
          </a:p>
          <a:p>
            <a:pPr algn="just"/>
            <a:endParaRPr lang="es-MX" sz="2400" dirty="0">
              <a:solidFill>
                <a:srgbClr val="00A5A4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4332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E1A983E-57D5-8283-803C-21F05F5398A2}"/>
              </a:ext>
            </a:extLst>
          </p:cNvPr>
          <p:cNvSpPr txBox="1"/>
          <p:nvPr/>
        </p:nvSpPr>
        <p:spPr>
          <a:xfrm>
            <a:off x="766614" y="1845618"/>
            <a:ext cx="943304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MX" sz="2000" dirty="0">
              <a:solidFill>
                <a:srgbClr val="00A5A4"/>
              </a:solidFill>
              <a:cs typeface="Calibri" panose="020F0502020204030204" pitchFamily="34" charset="0"/>
            </a:endParaRPr>
          </a:p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</a:rPr>
              <a:t>-En desarrollo de la estrategia pedagógica, en los municipios se  dictaron los talleres  a los representantes de la asociación de usuario.</a:t>
            </a:r>
          </a:p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</a:rPr>
              <a:t>-Actualizó los datos de la Asociación de Usuarios departamental mediante reporte de archivo GT004 a la Superintendencia Nacional de Salud.</a:t>
            </a:r>
          </a:p>
        </p:txBody>
      </p:sp>
    </p:spTree>
    <p:extLst>
      <p:ext uri="{BB962C8B-B14F-4D97-AF65-F5344CB8AC3E}">
        <p14:creationId xmlns:p14="http://schemas.microsoft.com/office/powerpoint/2010/main" val="186361850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96C856-C6C4-9922-C2A3-2FD945DDE37F}"/>
              </a:ext>
            </a:extLst>
          </p:cNvPr>
          <p:cNvSpPr txBox="1"/>
          <p:nvPr/>
        </p:nvSpPr>
        <p:spPr>
          <a:xfrm>
            <a:off x="1558702" y="621482"/>
            <a:ext cx="60983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b="1" dirty="0">
                <a:solidFill>
                  <a:srgbClr val="006D74"/>
                </a:solidFill>
                <a:cs typeface="Arial" panose="020B0604020202020204" pitchFamily="34" charset="0"/>
                <a:sym typeface="Calibri"/>
              </a:rPr>
              <a:t>3- Impulso a la cultura de la salud </a:t>
            </a:r>
            <a:endParaRPr lang="es-MX" sz="3000" b="1" dirty="0">
              <a:solidFill>
                <a:srgbClr val="006D74"/>
              </a:solidFill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9B513F-C5BC-3F28-5119-752890A4B85D}"/>
              </a:ext>
            </a:extLst>
          </p:cNvPr>
          <p:cNvSpPr txBox="1"/>
          <p:nvPr/>
        </p:nvSpPr>
        <p:spPr>
          <a:xfrm>
            <a:off x="622598" y="1845618"/>
            <a:ext cx="1008112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</a:rPr>
              <a:t>Para fomentar el desarrollo de la apropiación de la salud en la vida cotidiana y en el ejercicio del cuidado (colectivo) y del autocuidado (individual) como elemento esencial para el cumplimiento del derecho a la salud, Savia Salud EPS:</a:t>
            </a:r>
          </a:p>
          <a:p>
            <a:pPr algn="just"/>
            <a:endParaRPr lang="es-MX" sz="2400" dirty="0">
              <a:solidFill>
                <a:srgbClr val="2A5162"/>
              </a:solidFill>
              <a:cs typeface="Arial" panose="020B0604020202020204" pitchFamily="34" charset="0"/>
            </a:endParaRPr>
          </a:p>
          <a:p>
            <a:pPr algn="just"/>
            <a:endParaRPr lang="es-MX" sz="2400" dirty="0">
              <a:solidFill>
                <a:srgbClr val="2A5162"/>
              </a:solidFill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solidFill>
                  <a:srgbClr val="2A5162"/>
                </a:solidFill>
                <a:cs typeface="Arial" panose="020B0604020202020204" pitchFamily="34" charset="0"/>
              </a:rPr>
              <a:t>En desarrollo de la estrategia pedagógica, en los municipios donde hace presencia Savia Salud EPS, llevaron  a cabo  los talleres :</a:t>
            </a:r>
          </a:p>
          <a:p>
            <a:pPr algn="just"/>
            <a:endParaRPr lang="es-MX" sz="2400" dirty="0">
              <a:solidFill>
                <a:srgbClr val="00A5A4"/>
              </a:solidFill>
              <a:cs typeface="Calibri" panose="020F0502020204030204" pitchFamily="34" charset="0"/>
            </a:endParaRPr>
          </a:p>
          <a:p>
            <a:pPr algn="just"/>
            <a:endParaRPr lang="es-MX" sz="2400" dirty="0">
              <a:solidFill>
                <a:srgbClr val="00A5A4"/>
              </a:solidFill>
              <a:cs typeface="Calibri" panose="020F0502020204030204" pitchFamily="34" charset="0"/>
            </a:endParaRPr>
          </a:p>
          <a:p>
            <a:pPr algn="just"/>
            <a:endParaRPr lang="es-MX" sz="2400" dirty="0">
              <a:solidFill>
                <a:srgbClr val="00A5A4"/>
              </a:solidFill>
              <a:cs typeface="Calibri" panose="020F0502020204030204" pitchFamily="34" charset="0"/>
            </a:endParaRPr>
          </a:p>
          <a:p>
            <a:pPr algn="just"/>
            <a:endParaRPr lang="es-MX" sz="2400" dirty="0">
              <a:solidFill>
                <a:srgbClr val="00A5A4"/>
              </a:solidFill>
              <a:cs typeface="Calibri" panose="020F0502020204030204" pitchFamily="34" charset="0"/>
            </a:endParaRPr>
          </a:p>
          <a:p>
            <a:pPr algn="just"/>
            <a:endParaRPr lang="es-MX" sz="2400" dirty="0">
              <a:solidFill>
                <a:srgbClr val="00A5A4"/>
              </a:solidFill>
              <a:cs typeface="Calibri" panose="020F0502020204030204" pitchFamily="34" charset="0"/>
            </a:endParaRPr>
          </a:p>
          <a:p>
            <a:pPr algn="just"/>
            <a:endParaRPr lang="es-MX" sz="2400" dirty="0">
              <a:solidFill>
                <a:srgbClr val="00A5A4"/>
              </a:solidFill>
              <a:cs typeface="Calibri" panose="020F0502020204030204" pitchFamily="34" charset="0"/>
            </a:endParaRPr>
          </a:p>
          <a:p>
            <a:pPr algn="just"/>
            <a:endParaRPr lang="es-MX" sz="2400" dirty="0">
              <a:solidFill>
                <a:srgbClr val="00A5A4"/>
              </a:solidFill>
              <a:cs typeface="Calibri" panose="020F0502020204030204" pitchFamily="34" charset="0"/>
            </a:endParaRPr>
          </a:p>
          <a:p>
            <a:pPr algn="just"/>
            <a:endParaRPr lang="es-MX" sz="2400" dirty="0">
              <a:solidFill>
                <a:srgbClr val="00A5A4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7959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6DDEA56-8A05-D049-705E-BD5FBAA91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560475"/>
              </p:ext>
            </p:extLst>
          </p:nvPr>
        </p:nvGraphicFramePr>
        <p:xfrm>
          <a:off x="982638" y="765498"/>
          <a:ext cx="9289032" cy="55746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val="426950366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1969975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891195307"/>
                    </a:ext>
                  </a:extLst>
                </a:gridCol>
              </a:tblGrid>
              <a:tr h="5933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Temática </a:t>
                      </a:r>
                      <a:endParaRPr lang="es-CO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A2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A2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Personas  capacitadas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A2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531581"/>
                  </a:ext>
                </a:extLst>
              </a:tr>
              <a:tr h="354041">
                <a:tc>
                  <a:txBody>
                    <a:bodyPr/>
                    <a:lstStyle/>
                    <a:p>
                      <a:pPr marL="0" algn="just" defTabSz="1088502" rtl="0" eaLnBrk="1" fontAlgn="b" latinLnBrk="0" hangingPunct="1"/>
                      <a:r>
                        <a:rPr lang="es-CO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Procedimiento PQRFD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088502" rtl="0" eaLnBrk="1" fontAlgn="b" latinLnBrk="0" hangingPunct="1"/>
                      <a:r>
                        <a:rPr lang="es-CO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Enero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088502" rtl="0" eaLnBrk="1" fontAlgn="b" latinLnBrk="0" hangingPunct="1"/>
                      <a:r>
                        <a:rPr lang="es-CO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2.046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339"/>
                  </a:ext>
                </a:extLst>
              </a:tr>
              <a:tr h="326865">
                <a:tc>
                  <a:txBody>
                    <a:bodyPr/>
                    <a:lstStyle/>
                    <a:p>
                      <a:pPr marL="0" indent="0" algn="just" defTabSz="1088502" rtl="0" eaLnBrk="1" fontAlgn="b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MX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Derechos y deberes en salud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088502" rtl="0" eaLnBrk="1" fontAlgn="b" latinLnBrk="0" hangingPunct="1"/>
                      <a:r>
                        <a:rPr lang="es-CO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Febrero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088502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2.072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914568"/>
                  </a:ext>
                </a:extLst>
              </a:tr>
              <a:tr h="326865">
                <a:tc>
                  <a:txBody>
                    <a:bodyPr/>
                    <a:lstStyle/>
                    <a:p>
                      <a:pPr marL="0" algn="just" defTabSz="1088502" rtl="0" eaLnBrk="1" fontAlgn="b" latinLnBrk="0" hangingPunct="1"/>
                      <a:r>
                        <a:rPr lang="es-MX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Cartilla de derecho y deberes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088502" rtl="0" eaLnBrk="1" fontAlgn="b" latinLnBrk="0" hangingPunct="1"/>
                      <a:r>
                        <a:rPr lang="es-CO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Marzo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088502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2.086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29535"/>
                  </a:ext>
                </a:extLst>
              </a:tr>
              <a:tr h="326865">
                <a:tc>
                  <a:txBody>
                    <a:bodyPr/>
                    <a:lstStyle/>
                    <a:p>
                      <a:pPr marL="0" algn="just" defTabSz="1088502" rtl="0" eaLnBrk="1" fontAlgn="b" latinLnBrk="0" hangingPunct="1"/>
                      <a:r>
                        <a:rPr lang="es-MX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Conceptos generales sobre rendición de cuentas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088502" rtl="0" eaLnBrk="1" fontAlgn="b" latinLnBrk="0" hangingPunct="1"/>
                      <a:r>
                        <a:rPr lang="es-CO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Abril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088502" rtl="0" eaLnBrk="1" fontAlgn="b" latinLnBrk="0" hangingPunct="1"/>
                      <a:r>
                        <a:rPr lang="es-CO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2.068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948174"/>
                  </a:ext>
                </a:extLst>
              </a:tr>
              <a:tr h="326865">
                <a:tc>
                  <a:txBody>
                    <a:bodyPr/>
                    <a:lstStyle/>
                    <a:p>
                      <a:pPr marL="0" marR="0" lvl="0" indent="0" algn="just" defTabSz="108850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Procedimiento asociaciones de usuarios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088502" rtl="0" eaLnBrk="1" fontAlgn="b" latinLnBrk="0" hangingPunct="1"/>
                      <a:r>
                        <a:rPr lang="es-CO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088502" rtl="0" eaLnBrk="1" fontAlgn="b" latinLnBrk="0" hangingPunct="1"/>
                      <a:r>
                        <a:rPr lang="es-CO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2.076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133729"/>
                  </a:ext>
                </a:extLst>
              </a:tr>
              <a:tr h="326865">
                <a:tc>
                  <a:txBody>
                    <a:bodyPr/>
                    <a:lstStyle/>
                    <a:p>
                      <a:pPr marL="0" algn="just" defTabSz="1088502" rtl="0" eaLnBrk="1" fontAlgn="b" latinLnBrk="0" hangingPunct="1"/>
                      <a:r>
                        <a:rPr lang="es-CO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Control social en salud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088502" rtl="0" eaLnBrk="1" fontAlgn="b" latinLnBrk="0" hangingPunct="1"/>
                      <a:r>
                        <a:rPr lang="es-CO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Junio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088502" rtl="0" eaLnBrk="1" fontAlgn="b" latinLnBrk="0" hangingPunct="1"/>
                      <a:r>
                        <a:rPr lang="es-CO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2.230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502261"/>
                  </a:ext>
                </a:extLst>
              </a:tr>
              <a:tr h="643824">
                <a:tc>
                  <a:txBody>
                    <a:bodyPr/>
                    <a:lstStyle/>
                    <a:p>
                      <a:pPr marL="0" algn="just" defTabSz="1088502" rtl="0" eaLnBrk="1" fontAlgn="b" latinLnBrk="0" hangingPunct="1"/>
                      <a:r>
                        <a:rPr lang="es-MX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Tecnología</a:t>
                      </a:r>
                      <a:r>
                        <a:rPr lang="es-CO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  de la información y plataformas digitales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088502" rtl="0" eaLnBrk="1" fontAlgn="b" latinLnBrk="0" hangingPunct="1"/>
                      <a:r>
                        <a:rPr lang="es-CO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Julio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088502" rtl="0" eaLnBrk="1" fontAlgn="b" latinLnBrk="0" hangingPunct="1"/>
                      <a:r>
                        <a:rPr lang="es-CO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2.161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194945"/>
                  </a:ext>
                </a:extLst>
              </a:tr>
              <a:tr h="326865">
                <a:tc>
                  <a:txBody>
                    <a:bodyPr/>
                    <a:lstStyle/>
                    <a:p>
                      <a:pPr marL="0" algn="just" defTabSz="1088502" rtl="0" eaLnBrk="1" fontAlgn="b" latinLnBrk="0" hangingPunct="1"/>
                      <a:r>
                        <a:rPr lang="es-MX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Modelos Atención  Savia Salud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088502" rtl="0" eaLnBrk="1" fontAlgn="b" latinLnBrk="0" hangingPunct="1"/>
                      <a:r>
                        <a:rPr lang="es-CO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088502" rtl="0" eaLnBrk="1" fontAlgn="b" latinLnBrk="0" hangingPunct="1"/>
                      <a:r>
                        <a:rPr lang="es-CO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2.113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228724"/>
                  </a:ext>
                </a:extLst>
              </a:tr>
              <a:tr h="643824">
                <a:tc>
                  <a:txBody>
                    <a:bodyPr/>
                    <a:lstStyle/>
                    <a:p>
                      <a:pPr marL="0" marR="0" lvl="0" indent="0" algn="just" defTabSz="108850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Planificación de participativa ( conceptos generales)</a:t>
                      </a:r>
                      <a:endParaRPr lang="es-CO" sz="2000" kern="1200" dirty="0">
                        <a:solidFill>
                          <a:srgbClr val="2A516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088502" rtl="0" eaLnBrk="1" fontAlgn="b" latinLnBrk="0" hangingPunct="1"/>
                      <a:r>
                        <a:rPr lang="es-CO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Septiembre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088502" rtl="0" eaLnBrk="1" fontAlgn="b" latinLnBrk="0" hangingPunct="1"/>
                      <a:r>
                        <a:rPr lang="es-CO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2.146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83886"/>
                  </a:ext>
                </a:extLst>
              </a:tr>
              <a:tr h="326865">
                <a:tc>
                  <a:txBody>
                    <a:bodyPr/>
                    <a:lstStyle/>
                    <a:p>
                      <a:pPr marL="0" marR="0" lvl="0" indent="0" algn="just" defTabSz="108850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Política de participación Social(PPSS)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088502" rtl="0" eaLnBrk="1" fontAlgn="b" latinLnBrk="0" hangingPunct="1"/>
                      <a:r>
                        <a:rPr lang="es-CO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Octubre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088502" rtl="0" eaLnBrk="1" fontAlgn="b" latinLnBrk="0" hangingPunct="1"/>
                      <a:r>
                        <a:rPr lang="es-CO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2.203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887304"/>
                  </a:ext>
                </a:extLst>
              </a:tr>
              <a:tr h="432447">
                <a:tc>
                  <a:txBody>
                    <a:bodyPr/>
                    <a:lstStyle/>
                    <a:p>
                      <a:pPr marL="0" marR="0" lvl="0" indent="0" algn="just" defTabSz="108850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Salud pública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088502" rtl="0" eaLnBrk="1" fontAlgn="b" latinLnBrk="0" hangingPunct="1"/>
                      <a:r>
                        <a:rPr lang="es-CO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Noviembre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088502" rtl="0" eaLnBrk="1" fontAlgn="b" latinLnBrk="0" hangingPunct="1"/>
                      <a:r>
                        <a:rPr lang="es-CO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2.226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503818"/>
                  </a:ext>
                </a:extLst>
              </a:tr>
              <a:tr h="589118">
                <a:tc>
                  <a:txBody>
                    <a:bodyPr/>
                    <a:lstStyle/>
                    <a:p>
                      <a:pPr marL="0" marR="0" lvl="0" indent="0" algn="just" defTabSz="108850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Socialización de la propuesta de la Reforma al Sistema de Salud </a:t>
                      </a:r>
                      <a:endParaRPr lang="es-CO" sz="2000" kern="1200" dirty="0">
                        <a:solidFill>
                          <a:srgbClr val="2A516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088502" rtl="0" eaLnBrk="1" fontAlgn="b" latinLnBrk="0" hangingPunct="1"/>
                      <a:r>
                        <a:rPr lang="es-CO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Diciembre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088502" rtl="0" eaLnBrk="1" fontAlgn="b" latinLnBrk="0" hangingPunct="1"/>
                      <a:r>
                        <a:rPr lang="es-CO" sz="2000" kern="1200" dirty="0">
                          <a:solidFill>
                            <a:srgbClr val="2A516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1.874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398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18255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</TotalTime>
  <Words>1004</Words>
  <Application>Microsoft Office PowerPoint</Application>
  <PresentationFormat>Personalizado</PresentationFormat>
  <Paragraphs>115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Lina Maria Perez Vargas</cp:lastModifiedBy>
  <cp:revision>104</cp:revision>
  <dcterms:created xsi:type="dcterms:W3CDTF">2021-01-16T20:41:53Z</dcterms:created>
  <dcterms:modified xsi:type="dcterms:W3CDTF">2024-01-31T12:32:47Z</dcterms:modified>
</cp:coreProperties>
</file>